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72" r:id="rId2"/>
    <p:sldId id="291" r:id="rId3"/>
    <p:sldId id="300" r:id="rId4"/>
    <p:sldId id="299" r:id="rId5"/>
    <p:sldId id="292" r:id="rId6"/>
    <p:sldId id="274" r:id="rId7"/>
    <p:sldId id="281" r:id="rId8"/>
    <p:sldId id="279" r:id="rId9"/>
    <p:sldId id="284" r:id="rId10"/>
    <p:sldId id="282" r:id="rId11"/>
    <p:sldId id="283" r:id="rId12"/>
    <p:sldId id="285" r:id="rId13"/>
    <p:sldId id="286" r:id="rId14"/>
    <p:sldId id="276" r:id="rId15"/>
    <p:sldId id="277" r:id="rId16"/>
    <p:sldId id="257" r:id="rId17"/>
    <p:sldId id="261" r:id="rId18"/>
    <p:sldId id="262" r:id="rId19"/>
    <p:sldId id="289" r:id="rId20"/>
    <p:sldId id="288" r:id="rId21"/>
    <p:sldId id="287" r:id="rId22"/>
    <p:sldId id="264" r:id="rId23"/>
    <p:sldId id="293" r:id="rId24"/>
    <p:sldId id="290" r:id="rId25"/>
    <p:sldId id="294" r:id="rId26"/>
    <p:sldId id="265" r:id="rId27"/>
    <p:sldId id="296" r:id="rId28"/>
    <p:sldId id="302" r:id="rId29"/>
    <p:sldId id="295" r:id="rId30"/>
    <p:sldId id="269" r:id="rId31"/>
    <p:sldId id="298" r:id="rId32"/>
    <p:sldId id="301" r:id="rId33"/>
    <p:sldId id="297" r:id="rId34"/>
    <p:sldId id="303" r:id="rId35"/>
    <p:sldId id="304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8"/>
    <p:restoredTop sz="94812"/>
  </p:normalViewPr>
  <p:slideViewPr>
    <p:cSldViewPr snapToGrid="0">
      <p:cViewPr varScale="1">
        <p:scale>
          <a:sx n="109" d="100"/>
          <a:sy n="109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FE47F-D2B2-4055-8629-6AD260451C66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A6ABE98-FAB1-4B1A-ABB1-D0A3503C4DEE}">
      <dgm:prSet/>
      <dgm:spPr/>
      <dgm:t>
        <a:bodyPr/>
        <a:lstStyle/>
        <a:p>
          <a:r>
            <a:rPr lang="es-ES_tradnl" dirty="0"/>
            <a:t>Producto Interior Bruto</a:t>
          </a:r>
        </a:p>
      </dgm:t>
    </dgm:pt>
    <dgm:pt modelId="{226107CA-3B39-4AAE-8C9D-B28DB4C5824B}" type="parTrans" cxnId="{9543632D-1DCD-4BB4-87A0-C37D2D458594}">
      <dgm:prSet/>
      <dgm:spPr/>
      <dgm:t>
        <a:bodyPr/>
        <a:lstStyle/>
        <a:p>
          <a:endParaRPr lang="es-ES_tradnl" dirty="0"/>
        </a:p>
      </dgm:t>
    </dgm:pt>
    <dgm:pt modelId="{55FCB94F-9EEA-440A-90E0-A5E792FFD845}" type="sibTrans" cxnId="{9543632D-1DCD-4BB4-87A0-C37D2D458594}">
      <dgm:prSet/>
      <dgm:spPr/>
      <dgm:t>
        <a:bodyPr/>
        <a:lstStyle/>
        <a:p>
          <a:endParaRPr lang="es-ES_tradnl" dirty="0"/>
        </a:p>
      </dgm:t>
    </dgm:pt>
    <dgm:pt modelId="{003FD899-DE1F-4E88-B087-B80ABA1B74EF}">
      <dgm:prSet/>
      <dgm:spPr/>
      <dgm:t>
        <a:bodyPr/>
        <a:lstStyle/>
        <a:p>
          <a:r>
            <a:rPr lang="es-ES_tradnl" dirty="0"/>
            <a:t>Deuda Acumulada</a:t>
          </a:r>
        </a:p>
      </dgm:t>
    </dgm:pt>
    <dgm:pt modelId="{D560D344-08DD-4033-AB56-71C79ADFB030}" type="parTrans" cxnId="{C9A29D9A-6488-4E35-941B-AC12D62684C3}">
      <dgm:prSet/>
      <dgm:spPr/>
      <dgm:t>
        <a:bodyPr/>
        <a:lstStyle/>
        <a:p>
          <a:endParaRPr lang="es-ES_tradnl" dirty="0"/>
        </a:p>
      </dgm:t>
    </dgm:pt>
    <dgm:pt modelId="{60E81DCD-C76E-40F3-9C90-6AE421F3136E}" type="sibTrans" cxnId="{C9A29D9A-6488-4E35-941B-AC12D62684C3}">
      <dgm:prSet/>
      <dgm:spPr/>
      <dgm:t>
        <a:bodyPr/>
        <a:lstStyle/>
        <a:p>
          <a:endParaRPr lang="es-ES_tradnl" dirty="0"/>
        </a:p>
      </dgm:t>
    </dgm:pt>
    <dgm:pt modelId="{3E336621-28BA-4907-888B-146B5508FD66}">
      <dgm:prSet/>
      <dgm:spPr/>
      <dgm:t>
        <a:bodyPr/>
        <a:lstStyle/>
        <a:p>
          <a:r>
            <a:rPr lang="es-ES_tradnl" dirty="0"/>
            <a:t>Presión Fiscal</a:t>
          </a:r>
        </a:p>
      </dgm:t>
    </dgm:pt>
    <dgm:pt modelId="{CE6C9939-D045-4794-82F3-B216EFCFC1AC}" type="parTrans" cxnId="{6BB4F2C0-8EE9-4DE2-8EE3-F5736757452E}">
      <dgm:prSet/>
      <dgm:spPr/>
      <dgm:t>
        <a:bodyPr/>
        <a:lstStyle/>
        <a:p>
          <a:endParaRPr lang="es-ES_tradnl" dirty="0"/>
        </a:p>
      </dgm:t>
    </dgm:pt>
    <dgm:pt modelId="{AC43BCAF-DB45-4DBD-B96E-6A2AD1592FE4}" type="sibTrans" cxnId="{6BB4F2C0-8EE9-4DE2-8EE3-F5736757452E}">
      <dgm:prSet/>
      <dgm:spPr/>
      <dgm:t>
        <a:bodyPr/>
        <a:lstStyle/>
        <a:p>
          <a:endParaRPr lang="es-ES_tradnl" dirty="0"/>
        </a:p>
      </dgm:t>
    </dgm:pt>
    <dgm:pt modelId="{BDD6CB53-77EE-B14E-BC92-D21D16D6E93D}">
      <dgm:prSet/>
      <dgm:spPr/>
      <dgm:t>
        <a:bodyPr/>
        <a:lstStyle/>
        <a:p>
          <a:r>
            <a:rPr lang="es-ES_tradnl" dirty="0"/>
            <a:t>Mercado Laboral: Población empleada, Tasa de desempleo</a:t>
          </a:r>
        </a:p>
      </dgm:t>
    </dgm:pt>
    <dgm:pt modelId="{B2B4A05D-7565-FF42-9EC2-437146353379}" type="parTrans" cxnId="{B4A53E9B-3829-1042-8F4A-D35C051FD520}">
      <dgm:prSet/>
      <dgm:spPr/>
      <dgm:t>
        <a:bodyPr/>
        <a:lstStyle/>
        <a:p>
          <a:endParaRPr lang="es-ES_tradnl" dirty="0"/>
        </a:p>
      </dgm:t>
    </dgm:pt>
    <dgm:pt modelId="{F06C79EE-8ACD-234F-9C0B-8A41E1E1FD61}" type="sibTrans" cxnId="{B4A53E9B-3829-1042-8F4A-D35C051FD520}">
      <dgm:prSet/>
      <dgm:spPr/>
    </dgm:pt>
    <dgm:pt modelId="{3CDC4846-40AC-7844-B899-AFD6C10F5935}" type="pres">
      <dgm:prSet presAssocID="{D46FE47F-D2B2-4055-8629-6AD260451C66}" presName="linear" presStyleCnt="0">
        <dgm:presLayoutVars>
          <dgm:dir/>
          <dgm:animLvl val="lvl"/>
          <dgm:resizeHandles val="exact"/>
        </dgm:presLayoutVars>
      </dgm:prSet>
      <dgm:spPr/>
    </dgm:pt>
    <dgm:pt modelId="{0C926E3E-7597-6549-91BD-C9121AA06E07}" type="pres">
      <dgm:prSet presAssocID="{1A6ABE98-FAB1-4B1A-ABB1-D0A3503C4DEE}" presName="parentLin" presStyleCnt="0"/>
      <dgm:spPr/>
    </dgm:pt>
    <dgm:pt modelId="{3D25D7D2-CC6D-7E45-8F57-70BB77F10AF6}" type="pres">
      <dgm:prSet presAssocID="{1A6ABE98-FAB1-4B1A-ABB1-D0A3503C4DEE}" presName="parentLeftMargin" presStyleLbl="node1" presStyleIdx="0" presStyleCnt="4"/>
      <dgm:spPr/>
    </dgm:pt>
    <dgm:pt modelId="{B5E281E6-33C1-8949-93B1-D4094541822E}" type="pres">
      <dgm:prSet presAssocID="{1A6ABE98-FAB1-4B1A-ABB1-D0A3503C4D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75705F-734F-AE45-9EE7-5F4016C63237}" type="pres">
      <dgm:prSet presAssocID="{1A6ABE98-FAB1-4B1A-ABB1-D0A3503C4DEE}" presName="negativeSpace" presStyleCnt="0"/>
      <dgm:spPr/>
    </dgm:pt>
    <dgm:pt modelId="{AB8D2A10-D16B-D74A-9BAF-08547D0ACA5D}" type="pres">
      <dgm:prSet presAssocID="{1A6ABE98-FAB1-4B1A-ABB1-D0A3503C4DEE}" presName="childText" presStyleLbl="conFgAcc1" presStyleIdx="0" presStyleCnt="4">
        <dgm:presLayoutVars>
          <dgm:bulletEnabled val="1"/>
        </dgm:presLayoutVars>
      </dgm:prSet>
      <dgm:spPr/>
    </dgm:pt>
    <dgm:pt modelId="{7A652F84-0D6F-0048-B6B5-1703D2C43CD6}" type="pres">
      <dgm:prSet presAssocID="{55FCB94F-9EEA-440A-90E0-A5E792FFD845}" presName="spaceBetweenRectangles" presStyleCnt="0"/>
      <dgm:spPr/>
    </dgm:pt>
    <dgm:pt modelId="{7384DA7A-2984-ED4D-AAEE-968A5C3B09BD}" type="pres">
      <dgm:prSet presAssocID="{003FD899-DE1F-4E88-B087-B80ABA1B74EF}" presName="parentLin" presStyleCnt="0"/>
      <dgm:spPr/>
    </dgm:pt>
    <dgm:pt modelId="{6BBC10F6-0D96-4E40-BDB0-DF359A19AD49}" type="pres">
      <dgm:prSet presAssocID="{003FD899-DE1F-4E88-B087-B80ABA1B74EF}" presName="parentLeftMargin" presStyleLbl="node1" presStyleIdx="0" presStyleCnt="4"/>
      <dgm:spPr/>
    </dgm:pt>
    <dgm:pt modelId="{D7D30AFE-774E-B64F-9A3F-42CDD1CFCA3C}" type="pres">
      <dgm:prSet presAssocID="{003FD899-DE1F-4E88-B087-B80ABA1B74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558D53A-76A1-6244-877A-064E32FC86AF}" type="pres">
      <dgm:prSet presAssocID="{003FD899-DE1F-4E88-B087-B80ABA1B74EF}" presName="negativeSpace" presStyleCnt="0"/>
      <dgm:spPr/>
    </dgm:pt>
    <dgm:pt modelId="{FFC8069A-67AE-0143-8715-2D1EC6979A50}" type="pres">
      <dgm:prSet presAssocID="{003FD899-DE1F-4E88-B087-B80ABA1B74EF}" presName="childText" presStyleLbl="conFgAcc1" presStyleIdx="1" presStyleCnt="4">
        <dgm:presLayoutVars>
          <dgm:bulletEnabled val="1"/>
        </dgm:presLayoutVars>
      </dgm:prSet>
      <dgm:spPr/>
    </dgm:pt>
    <dgm:pt modelId="{005A312B-87BE-8F4B-BF7A-7CD410DC573D}" type="pres">
      <dgm:prSet presAssocID="{60E81DCD-C76E-40F3-9C90-6AE421F3136E}" presName="spaceBetweenRectangles" presStyleCnt="0"/>
      <dgm:spPr/>
    </dgm:pt>
    <dgm:pt modelId="{4730C980-C39A-B34C-B1B6-52C2A3B9F99D}" type="pres">
      <dgm:prSet presAssocID="{3E336621-28BA-4907-888B-146B5508FD66}" presName="parentLin" presStyleCnt="0"/>
      <dgm:spPr/>
    </dgm:pt>
    <dgm:pt modelId="{C8EBDF91-A854-ED4E-B859-19E60BB1C069}" type="pres">
      <dgm:prSet presAssocID="{3E336621-28BA-4907-888B-146B5508FD66}" presName="parentLeftMargin" presStyleLbl="node1" presStyleIdx="1" presStyleCnt="4"/>
      <dgm:spPr/>
    </dgm:pt>
    <dgm:pt modelId="{DE647006-3592-A343-9D81-1E7E4F9CF089}" type="pres">
      <dgm:prSet presAssocID="{3E336621-28BA-4907-888B-146B5508FD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EA8328-E4E6-2144-96E9-8C8976F895C4}" type="pres">
      <dgm:prSet presAssocID="{3E336621-28BA-4907-888B-146B5508FD66}" presName="negativeSpace" presStyleCnt="0"/>
      <dgm:spPr/>
    </dgm:pt>
    <dgm:pt modelId="{DC59CC7C-3CC1-524C-83A6-DFAFA42F9249}" type="pres">
      <dgm:prSet presAssocID="{3E336621-28BA-4907-888B-146B5508FD66}" presName="childText" presStyleLbl="conFgAcc1" presStyleIdx="2" presStyleCnt="4">
        <dgm:presLayoutVars>
          <dgm:bulletEnabled val="1"/>
        </dgm:presLayoutVars>
      </dgm:prSet>
      <dgm:spPr/>
    </dgm:pt>
    <dgm:pt modelId="{35A17A6E-1350-7D40-AC53-3B8FF690C580}" type="pres">
      <dgm:prSet presAssocID="{AC43BCAF-DB45-4DBD-B96E-6A2AD1592FE4}" presName="spaceBetweenRectangles" presStyleCnt="0"/>
      <dgm:spPr/>
    </dgm:pt>
    <dgm:pt modelId="{7F8F4DC5-5168-2C48-98B9-BBBF0D7FA521}" type="pres">
      <dgm:prSet presAssocID="{BDD6CB53-77EE-B14E-BC92-D21D16D6E93D}" presName="parentLin" presStyleCnt="0"/>
      <dgm:spPr/>
    </dgm:pt>
    <dgm:pt modelId="{01598E0E-9BB7-5B4E-87E9-BCCD751C7779}" type="pres">
      <dgm:prSet presAssocID="{BDD6CB53-77EE-B14E-BC92-D21D16D6E93D}" presName="parentLeftMargin" presStyleLbl="node1" presStyleIdx="2" presStyleCnt="4"/>
      <dgm:spPr/>
    </dgm:pt>
    <dgm:pt modelId="{2A7CDDE2-1D1E-F045-A819-3349EC2314E4}" type="pres">
      <dgm:prSet presAssocID="{BDD6CB53-77EE-B14E-BC92-D21D16D6E93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CE8E9C-1E99-214A-BD15-A7F58D8C7570}" type="pres">
      <dgm:prSet presAssocID="{BDD6CB53-77EE-B14E-BC92-D21D16D6E93D}" presName="negativeSpace" presStyleCnt="0"/>
      <dgm:spPr/>
    </dgm:pt>
    <dgm:pt modelId="{BCDD2FE2-CCCD-4B42-ACDE-51FBFA37EC05}" type="pres">
      <dgm:prSet presAssocID="{BDD6CB53-77EE-B14E-BC92-D21D16D6E93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4B8A414-A258-6C42-848F-26C5EF1E0D1A}" type="presOf" srcId="{BDD6CB53-77EE-B14E-BC92-D21D16D6E93D}" destId="{2A7CDDE2-1D1E-F045-A819-3349EC2314E4}" srcOrd="1" destOrd="0" presId="urn:microsoft.com/office/officeart/2005/8/layout/list1"/>
    <dgm:cxn modelId="{1AD3CD25-843E-CA49-A68A-8F09F6576816}" type="presOf" srcId="{003FD899-DE1F-4E88-B087-B80ABA1B74EF}" destId="{D7D30AFE-774E-B64F-9A3F-42CDD1CFCA3C}" srcOrd="1" destOrd="0" presId="urn:microsoft.com/office/officeart/2005/8/layout/list1"/>
    <dgm:cxn modelId="{9543632D-1DCD-4BB4-87A0-C37D2D458594}" srcId="{D46FE47F-D2B2-4055-8629-6AD260451C66}" destId="{1A6ABE98-FAB1-4B1A-ABB1-D0A3503C4DEE}" srcOrd="0" destOrd="0" parTransId="{226107CA-3B39-4AAE-8C9D-B28DB4C5824B}" sibTransId="{55FCB94F-9EEA-440A-90E0-A5E792FFD845}"/>
    <dgm:cxn modelId="{74F7B231-230A-7443-AF64-2EA8C4E2ECC5}" type="presOf" srcId="{BDD6CB53-77EE-B14E-BC92-D21D16D6E93D}" destId="{01598E0E-9BB7-5B4E-87E9-BCCD751C7779}" srcOrd="0" destOrd="0" presId="urn:microsoft.com/office/officeart/2005/8/layout/list1"/>
    <dgm:cxn modelId="{D6AD9F3F-3BDC-854D-B8BF-F0B70241F5AF}" type="presOf" srcId="{3E336621-28BA-4907-888B-146B5508FD66}" destId="{DE647006-3592-A343-9D81-1E7E4F9CF089}" srcOrd="1" destOrd="0" presId="urn:microsoft.com/office/officeart/2005/8/layout/list1"/>
    <dgm:cxn modelId="{64D25544-EB63-4A48-ABEA-30A1AF648774}" type="presOf" srcId="{1A6ABE98-FAB1-4B1A-ABB1-D0A3503C4DEE}" destId="{3D25D7D2-CC6D-7E45-8F57-70BB77F10AF6}" srcOrd="0" destOrd="0" presId="urn:microsoft.com/office/officeart/2005/8/layout/list1"/>
    <dgm:cxn modelId="{9F3F3B83-88A4-9A46-9CA2-870273E0513A}" type="presOf" srcId="{1A6ABE98-FAB1-4B1A-ABB1-D0A3503C4DEE}" destId="{B5E281E6-33C1-8949-93B1-D4094541822E}" srcOrd="1" destOrd="0" presId="urn:microsoft.com/office/officeart/2005/8/layout/list1"/>
    <dgm:cxn modelId="{C9A29D9A-6488-4E35-941B-AC12D62684C3}" srcId="{D46FE47F-D2B2-4055-8629-6AD260451C66}" destId="{003FD899-DE1F-4E88-B087-B80ABA1B74EF}" srcOrd="1" destOrd="0" parTransId="{D560D344-08DD-4033-AB56-71C79ADFB030}" sibTransId="{60E81DCD-C76E-40F3-9C90-6AE421F3136E}"/>
    <dgm:cxn modelId="{B4A53E9B-3829-1042-8F4A-D35C051FD520}" srcId="{D46FE47F-D2B2-4055-8629-6AD260451C66}" destId="{BDD6CB53-77EE-B14E-BC92-D21D16D6E93D}" srcOrd="3" destOrd="0" parTransId="{B2B4A05D-7565-FF42-9EC2-437146353379}" sibTransId="{F06C79EE-8ACD-234F-9C0B-8A41E1E1FD61}"/>
    <dgm:cxn modelId="{C98632AB-47B9-D241-9755-06690E5DB00E}" type="presOf" srcId="{3E336621-28BA-4907-888B-146B5508FD66}" destId="{C8EBDF91-A854-ED4E-B859-19E60BB1C069}" srcOrd="0" destOrd="0" presId="urn:microsoft.com/office/officeart/2005/8/layout/list1"/>
    <dgm:cxn modelId="{6BB4F2C0-8EE9-4DE2-8EE3-F5736757452E}" srcId="{D46FE47F-D2B2-4055-8629-6AD260451C66}" destId="{3E336621-28BA-4907-888B-146B5508FD66}" srcOrd="2" destOrd="0" parTransId="{CE6C9939-D045-4794-82F3-B216EFCFC1AC}" sibTransId="{AC43BCAF-DB45-4DBD-B96E-6A2AD1592FE4}"/>
    <dgm:cxn modelId="{13899ED8-A5A3-8744-BF85-3A5D380788B5}" type="presOf" srcId="{D46FE47F-D2B2-4055-8629-6AD260451C66}" destId="{3CDC4846-40AC-7844-B899-AFD6C10F5935}" srcOrd="0" destOrd="0" presId="urn:microsoft.com/office/officeart/2005/8/layout/list1"/>
    <dgm:cxn modelId="{DBF50FFE-0421-3F44-B452-3EB97AACCAF1}" type="presOf" srcId="{003FD899-DE1F-4E88-B087-B80ABA1B74EF}" destId="{6BBC10F6-0D96-4E40-BDB0-DF359A19AD49}" srcOrd="0" destOrd="0" presId="urn:microsoft.com/office/officeart/2005/8/layout/list1"/>
    <dgm:cxn modelId="{E6D2D0C9-4B64-7D4A-A38A-4825E258F8FE}" type="presParOf" srcId="{3CDC4846-40AC-7844-B899-AFD6C10F5935}" destId="{0C926E3E-7597-6549-91BD-C9121AA06E07}" srcOrd="0" destOrd="0" presId="urn:microsoft.com/office/officeart/2005/8/layout/list1"/>
    <dgm:cxn modelId="{DFC96B7A-E43D-934A-9DA1-DB2409F62AC6}" type="presParOf" srcId="{0C926E3E-7597-6549-91BD-C9121AA06E07}" destId="{3D25D7D2-CC6D-7E45-8F57-70BB77F10AF6}" srcOrd="0" destOrd="0" presId="urn:microsoft.com/office/officeart/2005/8/layout/list1"/>
    <dgm:cxn modelId="{BBE5B58B-E91F-8A4F-BCA9-2D472F7DD61D}" type="presParOf" srcId="{0C926E3E-7597-6549-91BD-C9121AA06E07}" destId="{B5E281E6-33C1-8949-93B1-D4094541822E}" srcOrd="1" destOrd="0" presId="urn:microsoft.com/office/officeart/2005/8/layout/list1"/>
    <dgm:cxn modelId="{9380D1F1-2387-264D-B60E-C48557DD2398}" type="presParOf" srcId="{3CDC4846-40AC-7844-B899-AFD6C10F5935}" destId="{5575705F-734F-AE45-9EE7-5F4016C63237}" srcOrd="1" destOrd="0" presId="urn:microsoft.com/office/officeart/2005/8/layout/list1"/>
    <dgm:cxn modelId="{797776D9-BE27-BD4C-9D08-04E943C12194}" type="presParOf" srcId="{3CDC4846-40AC-7844-B899-AFD6C10F5935}" destId="{AB8D2A10-D16B-D74A-9BAF-08547D0ACA5D}" srcOrd="2" destOrd="0" presId="urn:microsoft.com/office/officeart/2005/8/layout/list1"/>
    <dgm:cxn modelId="{4DFFB835-1032-634B-879A-EDD8035CEBE2}" type="presParOf" srcId="{3CDC4846-40AC-7844-B899-AFD6C10F5935}" destId="{7A652F84-0D6F-0048-B6B5-1703D2C43CD6}" srcOrd="3" destOrd="0" presId="urn:microsoft.com/office/officeart/2005/8/layout/list1"/>
    <dgm:cxn modelId="{A9B741FE-458A-0144-A408-18A83A282393}" type="presParOf" srcId="{3CDC4846-40AC-7844-B899-AFD6C10F5935}" destId="{7384DA7A-2984-ED4D-AAEE-968A5C3B09BD}" srcOrd="4" destOrd="0" presId="urn:microsoft.com/office/officeart/2005/8/layout/list1"/>
    <dgm:cxn modelId="{69F0DC15-AD28-084E-9C3C-C8EEB603E0B7}" type="presParOf" srcId="{7384DA7A-2984-ED4D-AAEE-968A5C3B09BD}" destId="{6BBC10F6-0D96-4E40-BDB0-DF359A19AD49}" srcOrd="0" destOrd="0" presId="urn:microsoft.com/office/officeart/2005/8/layout/list1"/>
    <dgm:cxn modelId="{DFA4FDB1-45E3-E44C-A68D-289168B7E6F7}" type="presParOf" srcId="{7384DA7A-2984-ED4D-AAEE-968A5C3B09BD}" destId="{D7D30AFE-774E-B64F-9A3F-42CDD1CFCA3C}" srcOrd="1" destOrd="0" presId="urn:microsoft.com/office/officeart/2005/8/layout/list1"/>
    <dgm:cxn modelId="{B2E06589-D015-2146-AB8B-683FADD1DE25}" type="presParOf" srcId="{3CDC4846-40AC-7844-B899-AFD6C10F5935}" destId="{2558D53A-76A1-6244-877A-064E32FC86AF}" srcOrd="5" destOrd="0" presId="urn:microsoft.com/office/officeart/2005/8/layout/list1"/>
    <dgm:cxn modelId="{E7E5EA1C-168B-3945-8B57-5437D25A9BC2}" type="presParOf" srcId="{3CDC4846-40AC-7844-B899-AFD6C10F5935}" destId="{FFC8069A-67AE-0143-8715-2D1EC6979A50}" srcOrd="6" destOrd="0" presId="urn:microsoft.com/office/officeart/2005/8/layout/list1"/>
    <dgm:cxn modelId="{3E7A723F-4C9C-F94D-9154-805AC18CDB97}" type="presParOf" srcId="{3CDC4846-40AC-7844-B899-AFD6C10F5935}" destId="{005A312B-87BE-8F4B-BF7A-7CD410DC573D}" srcOrd="7" destOrd="0" presId="urn:microsoft.com/office/officeart/2005/8/layout/list1"/>
    <dgm:cxn modelId="{C3211EF4-1AB9-F348-999D-38F0BD034DF2}" type="presParOf" srcId="{3CDC4846-40AC-7844-B899-AFD6C10F5935}" destId="{4730C980-C39A-B34C-B1B6-52C2A3B9F99D}" srcOrd="8" destOrd="0" presId="urn:microsoft.com/office/officeart/2005/8/layout/list1"/>
    <dgm:cxn modelId="{8944D6D9-650A-314C-AB81-B5B0E0FDE798}" type="presParOf" srcId="{4730C980-C39A-B34C-B1B6-52C2A3B9F99D}" destId="{C8EBDF91-A854-ED4E-B859-19E60BB1C069}" srcOrd="0" destOrd="0" presId="urn:microsoft.com/office/officeart/2005/8/layout/list1"/>
    <dgm:cxn modelId="{E6710095-513F-9649-8830-9EE9B5007132}" type="presParOf" srcId="{4730C980-C39A-B34C-B1B6-52C2A3B9F99D}" destId="{DE647006-3592-A343-9D81-1E7E4F9CF089}" srcOrd="1" destOrd="0" presId="urn:microsoft.com/office/officeart/2005/8/layout/list1"/>
    <dgm:cxn modelId="{E360BE42-A53C-A54C-87BA-2C30128B0065}" type="presParOf" srcId="{3CDC4846-40AC-7844-B899-AFD6C10F5935}" destId="{62EA8328-E4E6-2144-96E9-8C8976F895C4}" srcOrd="9" destOrd="0" presId="urn:microsoft.com/office/officeart/2005/8/layout/list1"/>
    <dgm:cxn modelId="{3FB21883-F735-FD46-842D-660553F175C0}" type="presParOf" srcId="{3CDC4846-40AC-7844-B899-AFD6C10F5935}" destId="{DC59CC7C-3CC1-524C-83A6-DFAFA42F9249}" srcOrd="10" destOrd="0" presId="urn:microsoft.com/office/officeart/2005/8/layout/list1"/>
    <dgm:cxn modelId="{8A893EEE-C13B-1B4A-862C-7F904CEF8207}" type="presParOf" srcId="{3CDC4846-40AC-7844-B899-AFD6C10F5935}" destId="{35A17A6E-1350-7D40-AC53-3B8FF690C580}" srcOrd="11" destOrd="0" presId="urn:microsoft.com/office/officeart/2005/8/layout/list1"/>
    <dgm:cxn modelId="{BB58D9C5-EEAE-564B-99A1-7EEA906C30F7}" type="presParOf" srcId="{3CDC4846-40AC-7844-B899-AFD6C10F5935}" destId="{7F8F4DC5-5168-2C48-98B9-BBBF0D7FA521}" srcOrd="12" destOrd="0" presId="urn:microsoft.com/office/officeart/2005/8/layout/list1"/>
    <dgm:cxn modelId="{D898BC52-3757-304A-80AF-7CFE81375D4B}" type="presParOf" srcId="{7F8F4DC5-5168-2C48-98B9-BBBF0D7FA521}" destId="{01598E0E-9BB7-5B4E-87E9-BCCD751C7779}" srcOrd="0" destOrd="0" presId="urn:microsoft.com/office/officeart/2005/8/layout/list1"/>
    <dgm:cxn modelId="{058C0A15-4113-124C-8960-CAC5CE80A8F5}" type="presParOf" srcId="{7F8F4DC5-5168-2C48-98B9-BBBF0D7FA521}" destId="{2A7CDDE2-1D1E-F045-A819-3349EC2314E4}" srcOrd="1" destOrd="0" presId="urn:microsoft.com/office/officeart/2005/8/layout/list1"/>
    <dgm:cxn modelId="{F84A1BC9-60DB-3442-B6AB-7AAC6B5F53C5}" type="presParOf" srcId="{3CDC4846-40AC-7844-B899-AFD6C10F5935}" destId="{F3CE8E9C-1E99-214A-BD15-A7F58D8C7570}" srcOrd="13" destOrd="0" presId="urn:microsoft.com/office/officeart/2005/8/layout/list1"/>
    <dgm:cxn modelId="{1C803A37-6FA7-434D-8F58-60D8A244F46E}" type="presParOf" srcId="{3CDC4846-40AC-7844-B899-AFD6C10F5935}" destId="{BCDD2FE2-CCCD-4B42-ACDE-51FBFA37EC0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2455A7-C1FC-AE44-A577-0401DF43D98C}" type="doc">
      <dgm:prSet loTypeId="urn:microsoft.com/office/officeart/2005/8/layout/StepDown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B801299A-0274-F546-9BD3-BFF03F4046D1}">
      <dgm:prSet/>
      <dgm:spPr/>
      <dgm:t>
        <a:bodyPr/>
        <a:lstStyle/>
        <a:p>
          <a:r>
            <a:rPr lang="es-ES" dirty="0"/>
            <a:t>Evolución muy positiva del PIB</a:t>
          </a:r>
        </a:p>
      </dgm:t>
    </dgm:pt>
    <dgm:pt modelId="{D718469B-F5D6-4F4E-A80D-89C6E1A18B3B}" type="parTrans" cxnId="{A777BA0E-7C93-ED4D-B948-63BC5D2CA8CC}">
      <dgm:prSet/>
      <dgm:spPr/>
      <dgm:t>
        <a:bodyPr/>
        <a:lstStyle/>
        <a:p>
          <a:endParaRPr lang="es-ES"/>
        </a:p>
      </dgm:t>
    </dgm:pt>
    <dgm:pt modelId="{F43CC97D-D2C9-0346-817C-7EF2C79BC44E}" type="sibTrans" cxnId="{A777BA0E-7C93-ED4D-B948-63BC5D2CA8CC}">
      <dgm:prSet/>
      <dgm:spPr/>
      <dgm:t>
        <a:bodyPr/>
        <a:lstStyle/>
        <a:p>
          <a:endParaRPr lang="es-ES"/>
        </a:p>
      </dgm:t>
    </dgm:pt>
    <dgm:pt modelId="{9558DF24-8F4A-7343-ACBA-791C794692BE}">
      <dgm:prSet/>
      <dgm:spPr/>
      <dgm:t>
        <a:bodyPr/>
        <a:lstStyle/>
        <a:p>
          <a:r>
            <a:rPr lang="es-ES" dirty="0"/>
            <a:t>Expectativas de crecimiento en la recaudación por IVA</a:t>
          </a:r>
        </a:p>
      </dgm:t>
    </dgm:pt>
    <dgm:pt modelId="{62F7CCF8-3D31-884D-B34C-E4DC0491ACB1}" type="parTrans" cxnId="{8B5E126B-80CE-CF45-BECC-741DD0EC735E}">
      <dgm:prSet/>
      <dgm:spPr/>
      <dgm:t>
        <a:bodyPr/>
        <a:lstStyle/>
        <a:p>
          <a:endParaRPr lang="es-ES"/>
        </a:p>
      </dgm:t>
    </dgm:pt>
    <dgm:pt modelId="{316E3BBB-8EFE-1A4F-921A-20DB6F4555FC}" type="sibTrans" cxnId="{8B5E126B-80CE-CF45-BECC-741DD0EC735E}">
      <dgm:prSet/>
      <dgm:spPr/>
      <dgm:t>
        <a:bodyPr/>
        <a:lstStyle/>
        <a:p>
          <a:endParaRPr lang="es-ES"/>
        </a:p>
      </dgm:t>
    </dgm:pt>
    <dgm:pt modelId="{1D1BB2E4-D209-3940-BBA0-03D42B976454}" type="pres">
      <dgm:prSet presAssocID="{C02455A7-C1FC-AE44-A577-0401DF43D98C}" presName="rootnode" presStyleCnt="0">
        <dgm:presLayoutVars>
          <dgm:chMax/>
          <dgm:chPref/>
          <dgm:dir/>
          <dgm:animLvl val="lvl"/>
        </dgm:presLayoutVars>
      </dgm:prSet>
      <dgm:spPr/>
    </dgm:pt>
    <dgm:pt modelId="{40E76E7C-CA28-CC4A-9B11-40964C296628}" type="pres">
      <dgm:prSet presAssocID="{B801299A-0274-F546-9BD3-BFF03F4046D1}" presName="composite" presStyleCnt="0"/>
      <dgm:spPr/>
    </dgm:pt>
    <dgm:pt modelId="{4F1D7237-3C8A-2440-9868-2756EA915514}" type="pres">
      <dgm:prSet presAssocID="{B801299A-0274-F546-9BD3-BFF03F4046D1}" presName="bentUpArrow1" presStyleLbl="alignImgPlace1" presStyleIdx="0" presStyleCnt="1"/>
      <dgm:spPr/>
    </dgm:pt>
    <dgm:pt modelId="{5A5BA8E8-8DA4-DA4F-8957-DD86B447B56E}" type="pres">
      <dgm:prSet presAssocID="{B801299A-0274-F546-9BD3-BFF03F4046D1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3292BC28-1DB6-2246-9321-401389F89B75}" type="pres">
      <dgm:prSet presAssocID="{B801299A-0274-F546-9BD3-BFF03F4046D1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F77CB3C-3E93-5842-9D71-18F4C7EA6DD8}" type="pres">
      <dgm:prSet presAssocID="{F43CC97D-D2C9-0346-817C-7EF2C79BC44E}" presName="sibTrans" presStyleCnt="0"/>
      <dgm:spPr/>
    </dgm:pt>
    <dgm:pt modelId="{B72F7ECA-1178-3B41-9AC4-981824CDACC7}" type="pres">
      <dgm:prSet presAssocID="{9558DF24-8F4A-7343-ACBA-791C794692BE}" presName="composite" presStyleCnt="0"/>
      <dgm:spPr/>
    </dgm:pt>
    <dgm:pt modelId="{3E2A821A-6080-994D-90D3-F6A68B412957}" type="pres">
      <dgm:prSet presAssocID="{9558DF24-8F4A-7343-ACBA-791C794692BE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98BB8404-9D69-8B41-AF86-A91DB6B281EB}" type="presOf" srcId="{B801299A-0274-F546-9BD3-BFF03F4046D1}" destId="{5A5BA8E8-8DA4-DA4F-8957-DD86B447B56E}" srcOrd="0" destOrd="0" presId="urn:microsoft.com/office/officeart/2005/8/layout/StepDownProcess"/>
    <dgm:cxn modelId="{A777BA0E-7C93-ED4D-B948-63BC5D2CA8CC}" srcId="{C02455A7-C1FC-AE44-A577-0401DF43D98C}" destId="{B801299A-0274-F546-9BD3-BFF03F4046D1}" srcOrd="0" destOrd="0" parTransId="{D718469B-F5D6-4F4E-A80D-89C6E1A18B3B}" sibTransId="{F43CC97D-D2C9-0346-817C-7EF2C79BC44E}"/>
    <dgm:cxn modelId="{AB69ED1F-909A-8341-8634-6A5EF35CB71E}" type="presOf" srcId="{9558DF24-8F4A-7343-ACBA-791C794692BE}" destId="{3E2A821A-6080-994D-90D3-F6A68B412957}" srcOrd="0" destOrd="0" presId="urn:microsoft.com/office/officeart/2005/8/layout/StepDownProcess"/>
    <dgm:cxn modelId="{8B5E126B-80CE-CF45-BECC-741DD0EC735E}" srcId="{C02455A7-C1FC-AE44-A577-0401DF43D98C}" destId="{9558DF24-8F4A-7343-ACBA-791C794692BE}" srcOrd="1" destOrd="0" parTransId="{62F7CCF8-3D31-884D-B34C-E4DC0491ACB1}" sibTransId="{316E3BBB-8EFE-1A4F-921A-20DB6F4555FC}"/>
    <dgm:cxn modelId="{D5F1A6B0-3B06-0840-AEA2-9DFFDA0DD655}" type="presOf" srcId="{C02455A7-C1FC-AE44-A577-0401DF43D98C}" destId="{1D1BB2E4-D209-3940-BBA0-03D42B976454}" srcOrd="0" destOrd="0" presId="urn:microsoft.com/office/officeart/2005/8/layout/StepDownProcess"/>
    <dgm:cxn modelId="{D5386F58-2206-7A44-A819-00BF48623C1C}" type="presParOf" srcId="{1D1BB2E4-D209-3940-BBA0-03D42B976454}" destId="{40E76E7C-CA28-CC4A-9B11-40964C296628}" srcOrd="0" destOrd="0" presId="urn:microsoft.com/office/officeart/2005/8/layout/StepDownProcess"/>
    <dgm:cxn modelId="{63523CE2-E8B1-3745-8A3E-7E8FB4569AE6}" type="presParOf" srcId="{40E76E7C-CA28-CC4A-9B11-40964C296628}" destId="{4F1D7237-3C8A-2440-9868-2756EA915514}" srcOrd="0" destOrd="0" presId="urn:microsoft.com/office/officeart/2005/8/layout/StepDownProcess"/>
    <dgm:cxn modelId="{7E0AA1F1-0B15-FF4F-B71F-23AF468ED3A6}" type="presParOf" srcId="{40E76E7C-CA28-CC4A-9B11-40964C296628}" destId="{5A5BA8E8-8DA4-DA4F-8957-DD86B447B56E}" srcOrd="1" destOrd="0" presId="urn:microsoft.com/office/officeart/2005/8/layout/StepDownProcess"/>
    <dgm:cxn modelId="{7D5AC971-29EC-164C-A099-137ACA0CF817}" type="presParOf" srcId="{40E76E7C-CA28-CC4A-9B11-40964C296628}" destId="{3292BC28-1DB6-2246-9321-401389F89B75}" srcOrd="2" destOrd="0" presId="urn:microsoft.com/office/officeart/2005/8/layout/StepDownProcess"/>
    <dgm:cxn modelId="{33AD7BBB-C32A-3842-8EC0-DC49C00240DB}" type="presParOf" srcId="{1D1BB2E4-D209-3940-BBA0-03D42B976454}" destId="{BF77CB3C-3E93-5842-9D71-18F4C7EA6DD8}" srcOrd="1" destOrd="0" presId="urn:microsoft.com/office/officeart/2005/8/layout/StepDownProcess"/>
    <dgm:cxn modelId="{6D9E1B5A-07B4-D04C-9948-9D74828B82E0}" type="presParOf" srcId="{1D1BB2E4-D209-3940-BBA0-03D42B976454}" destId="{B72F7ECA-1178-3B41-9AC4-981824CDACC7}" srcOrd="2" destOrd="0" presId="urn:microsoft.com/office/officeart/2005/8/layout/StepDownProcess"/>
    <dgm:cxn modelId="{1819C548-9D12-1B41-8043-70E6F8741C09}" type="presParOf" srcId="{B72F7ECA-1178-3B41-9AC4-981824CDACC7}" destId="{3E2A821A-6080-994D-90D3-F6A68B41295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8179E0-CF79-42FF-8CD6-4CA56AEA52E2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EA13D7-C35B-41FF-AA58-C2A72BA840DB}">
      <dgm:prSet custT="1"/>
      <dgm:spPr/>
      <dgm:t>
        <a:bodyPr/>
        <a:lstStyle/>
        <a:p>
          <a:r>
            <a:rPr lang="es-ES" sz="3200" dirty="0"/>
            <a:t>Tendencia positiva del mercado laboral </a:t>
          </a:r>
          <a:endParaRPr lang="en-US" sz="3200" dirty="0"/>
        </a:p>
      </dgm:t>
    </dgm:pt>
    <dgm:pt modelId="{2CD3944B-1D6B-47D7-9A74-F0D0F9910241}" type="parTrans" cxnId="{1E4EB8A9-CDC9-46DC-80D1-06B43263719E}">
      <dgm:prSet/>
      <dgm:spPr/>
      <dgm:t>
        <a:bodyPr/>
        <a:lstStyle/>
        <a:p>
          <a:endParaRPr lang="en-US" sz="1600"/>
        </a:p>
      </dgm:t>
    </dgm:pt>
    <dgm:pt modelId="{E3C91371-A920-4BA8-B9A9-96B295098D2F}" type="sibTrans" cxnId="{1E4EB8A9-CDC9-46DC-80D1-06B43263719E}">
      <dgm:prSet/>
      <dgm:spPr/>
      <dgm:t>
        <a:bodyPr/>
        <a:lstStyle/>
        <a:p>
          <a:endParaRPr lang="en-US" sz="1600"/>
        </a:p>
      </dgm:t>
    </dgm:pt>
    <dgm:pt modelId="{BDDEF36B-B230-42C8-B783-84C6101ED7F9}">
      <dgm:prSet custT="1"/>
      <dgm:spPr/>
      <dgm:t>
        <a:bodyPr/>
        <a:lstStyle/>
        <a:p>
          <a:r>
            <a:rPr lang="es-ES" sz="3200" dirty="0"/>
            <a:t>Tendencia positiva del PIB</a:t>
          </a:r>
          <a:endParaRPr lang="en-US" sz="3200" dirty="0"/>
        </a:p>
      </dgm:t>
    </dgm:pt>
    <dgm:pt modelId="{F13BE577-CDDF-4A3E-B0DC-9D5D10BFF1B6}" type="parTrans" cxnId="{23142940-9D94-4F39-A720-A47F1C630F04}">
      <dgm:prSet/>
      <dgm:spPr/>
      <dgm:t>
        <a:bodyPr/>
        <a:lstStyle/>
        <a:p>
          <a:endParaRPr lang="en-US" sz="1600"/>
        </a:p>
      </dgm:t>
    </dgm:pt>
    <dgm:pt modelId="{80FA1862-21F5-4320-B835-905652FC5A9F}" type="sibTrans" cxnId="{23142940-9D94-4F39-A720-A47F1C630F04}">
      <dgm:prSet/>
      <dgm:spPr/>
      <dgm:t>
        <a:bodyPr/>
        <a:lstStyle/>
        <a:p>
          <a:endParaRPr lang="en-US" sz="1600"/>
        </a:p>
      </dgm:t>
    </dgm:pt>
    <dgm:pt modelId="{4376A7A6-EC88-4EA9-8133-D98385318063}">
      <dgm:prSet custT="1"/>
      <dgm:spPr/>
      <dgm:t>
        <a:bodyPr/>
        <a:lstStyle/>
        <a:p>
          <a:pPr algn="just"/>
          <a:r>
            <a:rPr lang="es-ES" sz="2800" dirty="0"/>
            <a:t>Expectativas de crecimiento positivas para los próximos años por el FMI y el BCE (3% </a:t>
          </a:r>
          <a:r>
            <a:rPr lang="es-ES" sz="2800" dirty="0" err="1"/>
            <a:t>aprox</a:t>
          </a:r>
          <a:r>
            <a:rPr lang="es-ES" sz="2800" dirty="0"/>
            <a:t>)</a:t>
          </a:r>
          <a:endParaRPr lang="en-US" sz="2800" dirty="0"/>
        </a:p>
      </dgm:t>
    </dgm:pt>
    <dgm:pt modelId="{60A34C12-02C6-40FE-8385-CF100C4C00F6}" type="parTrans" cxnId="{1BC58350-E864-4782-92F3-D19E1953B481}">
      <dgm:prSet/>
      <dgm:spPr/>
      <dgm:t>
        <a:bodyPr/>
        <a:lstStyle/>
        <a:p>
          <a:endParaRPr lang="en-US" sz="1600"/>
        </a:p>
      </dgm:t>
    </dgm:pt>
    <dgm:pt modelId="{268E6085-DF9C-4215-A9DC-5D58AFE41049}" type="sibTrans" cxnId="{1BC58350-E864-4782-92F3-D19E1953B481}">
      <dgm:prSet/>
      <dgm:spPr/>
      <dgm:t>
        <a:bodyPr/>
        <a:lstStyle/>
        <a:p>
          <a:endParaRPr lang="en-US" sz="1600"/>
        </a:p>
      </dgm:t>
    </dgm:pt>
    <dgm:pt modelId="{36A155D2-975C-6545-B6EE-935D8CCDF735}">
      <dgm:prSet custT="1"/>
      <dgm:spPr/>
      <dgm:t>
        <a:bodyPr/>
        <a:lstStyle/>
        <a:p>
          <a:pPr algn="just"/>
          <a:r>
            <a:rPr lang="es-ES" sz="2800" dirty="0"/>
            <a:t>Expectativas de seguir creciendo en empleo pero posible ralentización en la creación de este</a:t>
          </a:r>
        </a:p>
      </dgm:t>
    </dgm:pt>
    <dgm:pt modelId="{9FF45B37-33FA-BA4F-81DA-3852C4319309}" type="parTrans" cxnId="{E20249E4-5AD9-104E-AAB9-7957564C8490}">
      <dgm:prSet/>
      <dgm:spPr/>
      <dgm:t>
        <a:bodyPr/>
        <a:lstStyle/>
        <a:p>
          <a:endParaRPr lang="es-ES" sz="1600"/>
        </a:p>
      </dgm:t>
    </dgm:pt>
    <dgm:pt modelId="{3BCBE2EB-D410-ED43-9A70-2CADB1B6A8E3}" type="sibTrans" cxnId="{E20249E4-5AD9-104E-AAB9-7957564C8490}">
      <dgm:prSet/>
      <dgm:spPr/>
      <dgm:t>
        <a:bodyPr/>
        <a:lstStyle/>
        <a:p>
          <a:endParaRPr lang="es-ES" sz="1600"/>
        </a:p>
      </dgm:t>
    </dgm:pt>
    <dgm:pt modelId="{25015091-3773-5941-BC2C-09D1F4E97BAD}" type="pres">
      <dgm:prSet presAssocID="{998179E0-CF79-42FF-8CD6-4CA56AEA52E2}" presName="Name0" presStyleCnt="0">
        <dgm:presLayoutVars>
          <dgm:dir/>
          <dgm:animLvl val="lvl"/>
          <dgm:resizeHandles val="exact"/>
        </dgm:presLayoutVars>
      </dgm:prSet>
      <dgm:spPr/>
    </dgm:pt>
    <dgm:pt modelId="{E72EBA56-28A2-6548-8FAF-942DCF251C2F}" type="pres">
      <dgm:prSet presAssocID="{5FEA13D7-C35B-41FF-AA58-C2A72BA840DB}" presName="linNode" presStyleCnt="0"/>
      <dgm:spPr/>
    </dgm:pt>
    <dgm:pt modelId="{D2BA407F-D7F1-574D-A3F8-4817F5DD1B05}" type="pres">
      <dgm:prSet presAssocID="{5FEA13D7-C35B-41FF-AA58-C2A72BA840DB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679192F-2823-2B41-B1C8-B0939F0F9D4C}" type="pres">
      <dgm:prSet presAssocID="{5FEA13D7-C35B-41FF-AA58-C2A72BA840DB}" presName="descendantText" presStyleLbl="alignAccFollowNode1" presStyleIdx="0" presStyleCnt="2">
        <dgm:presLayoutVars>
          <dgm:bulletEnabled val="1"/>
        </dgm:presLayoutVars>
      </dgm:prSet>
      <dgm:spPr/>
    </dgm:pt>
    <dgm:pt modelId="{03868C94-3C48-404C-BDBD-9545DC16DB1A}" type="pres">
      <dgm:prSet presAssocID="{E3C91371-A920-4BA8-B9A9-96B295098D2F}" presName="sp" presStyleCnt="0"/>
      <dgm:spPr/>
    </dgm:pt>
    <dgm:pt modelId="{EDA50C64-02A4-0E4B-A997-157B81AF8DF6}" type="pres">
      <dgm:prSet presAssocID="{BDDEF36B-B230-42C8-B783-84C6101ED7F9}" presName="linNode" presStyleCnt="0"/>
      <dgm:spPr/>
    </dgm:pt>
    <dgm:pt modelId="{C9B943E1-314B-7045-B55A-A01B488E8578}" type="pres">
      <dgm:prSet presAssocID="{BDDEF36B-B230-42C8-B783-84C6101ED7F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F4F335E-2317-B54B-A9EF-AAE3C0F34761}" type="pres">
      <dgm:prSet presAssocID="{BDDEF36B-B230-42C8-B783-84C6101ED7F9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78DFD1D-8978-094E-879C-FFD704A560B8}" type="presOf" srcId="{5FEA13D7-C35B-41FF-AA58-C2A72BA840DB}" destId="{D2BA407F-D7F1-574D-A3F8-4817F5DD1B05}" srcOrd="0" destOrd="0" presId="urn:microsoft.com/office/officeart/2005/8/layout/vList5"/>
    <dgm:cxn modelId="{23142940-9D94-4F39-A720-A47F1C630F04}" srcId="{998179E0-CF79-42FF-8CD6-4CA56AEA52E2}" destId="{BDDEF36B-B230-42C8-B783-84C6101ED7F9}" srcOrd="1" destOrd="0" parTransId="{F13BE577-CDDF-4A3E-B0DC-9D5D10BFF1B6}" sibTransId="{80FA1862-21F5-4320-B835-905652FC5A9F}"/>
    <dgm:cxn modelId="{1BC58350-E864-4782-92F3-D19E1953B481}" srcId="{BDDEF36B-B230-42C8-B783-84C6101ED7F9}" destId="{4376A7A6-EC88-4EA9-8133-D98385318063}" srcOrd="0" destOrd="0" parTransId="{60A34C12-02C6-40FE-8385-CF100C4C00F6}" sibTransId="{268E6085-DF9C-4215-A9DC-5D58AFE41049}"/>
    <dgm:cxn modelId="{D6CCBA73-86E2-1C46-861D-F4A67C2866A5}" type="presOf" srcId="{BDDEF36B-B230-42C8-B783-84C6101ED7F9}" destId="{C9B943E1-314B-7045-B55A-A01B488E8578}" srcOrd="0" destOrd="0" presId="urn:microsoft.com/office/officeart/2005/8/layout/vList5"/>
    <dgm:cxn modelId="{3C31E798-8776-0342-9EB9-BB911AB2DAAF}" type="presOf" srcId="{998179E0-CF79-42FF-8CD6-4CA56AEA52E2}" destId="{25015091-3773-5941-BC2C-09D1F4E97BAD}" srcOrd="0" destOrd="0" presId="urn:microsoft.com/office/officeart/2005/8/layout/vList5"/>
    <dgm:cxn modelId="{1E4EB8A9-CDC9-46DC-80D1-06B43263719E}" srcId="{998179E0-CF79-42FF-8CD6-4CA56AEA52E2}" destId="{5FEA13D7-C35B-41FF-AA58-C2A72BA840DB}" srcOrd="0" destOrd="0" parTransId="{2CD3944B-1D6B-47D7-9A74-F0D0F9910241}" sibTransId="{E3C91371-A920-4BA8-B9A9-96B295098D2F}"/>
    <dgm:cxn modelId="{D29774B3-FD33-DF47-9416-60740336F802}" type="presOf" srcId="{36A155D2-975C-6545-B6EE-935D8CCDF735}" destId="{9679192F-2823-2B41-B1C8-B0939F0F9D4C}" srcOrd="0" destOrd="0" presId="urn:microsoft.com/office/officeart/2005/8/layout/vList5"/>
    <dgm:cxn modelId="{91ADA5D2-5256-3343-BA12-502E5B819831}" type="presOf" srcId="{4376A7A6-EC88-4EA9-8133-D98385318063}" destId="{AF4F335E-2317-B54B-A9EF-AAE3C0F34761}" srcOrd="0" destOrd="0" presId="urn:microsoft.com/office/officeart/2005/8/layout/vList5"/>
    <dgm:cxn modelId="{E20249E4-5AD9-104E-AAB9-7957564C8490}" srcId="{5FEA13D7-C35B-41FF-AA58-C2A72BA840DB}" destId="{36A155D2-975C-6545-B6EE-935D8CCDF735}" srcOrd="0" destOrd="0" parTransId="{9FF45B37-33FA-BA4F-81DA-3852C4319309}" sibTransId="{3BCBE2EB-D410-ED43-9A70-2CADB1B6A8E3}"/>
    <dgm:cxn modelId="{B5612D84-6C1C-4D44-B7C8-7FE26B1C2730}" type="presParOf" srcId="{25015091-3773-5941-BC2C-09D1F4E97BAD}" destId="{E72EBA56-28A2-6548-8FAF-942DCF251C2F}" srcOrd="0" destOrd="0" presId="urn:microsoft.com/office/officeart/2005/8/layout/vList5"/>
    <dgm:cxn modelId="{79A465FB-A68A-DE40-8F82-98024F0A055D}" type="presParOf" srcId="{E72EBA56-28A2-6548-8FAF-942DCF251C2F}" destId="{D2BA407F-D7F1-574D-A3F8-4817F5DD1B05}" srcOrd="0" destOrd="0" presId="urn:microsoft.com/office/officeart/2005/8/layout/vList5"/>
    <dgm:cxn modelId="{7909E115-86F3-364B-AFDC-F48493CCCE1E}" type="presParOf" srcId="{E72EBA56-28A2-6548-8FAF-942DCF251C2F}" destId="{9679192F-2823-2B41-B1C8-B0939F0F9D4C}" srcOrd="1" destOrd="0" presId="urn:microsoft.com/office/officeart/2005/8/layout/vList5"/>
    <dgm:cxn modelId="{39A24AAD-4930-2E4D-A37B-C08B5A2C9C01}" type="presParOf" srcId="{25015091-3773-5941-BC2C-09D1F4E97BAD}" destId="{03868C94-3C48-404C-BDBD-9545DC16DB1A}" srcOrd="1" destOrd="0" presId="urn:microsoft.com/office/officeart/2005/8/layout/vList5"/>
    <dgm:cxn modelId="{3A7E4E3A-F272-4E4F-8506-AD88E5997F33}" type="presParOf" srcId="{25015091-3773-5941-BC2C-09D1F4E97BAD}" destId="{EDA50C64-02A4-0E4B-A997-157B81AF8DF6}" srcOrd="2" destOrd="0" presId="urn:microsoft.com/office/officeart/2005/8/layout/vList5"/>
    <dgm:cxn modelId="{B9FA8DFE-7AB5-A64A-8F14-1A6C2941C4E8}" type="presParOf" srcId="{EDA50C64-02A4-0E4B-A997-157B81AF8DF6}" destId="{C9B943E1-314B-7045-B55A-A01B488E8578}" srcOrd="0" destOrd="0" presId="urn:microsoft.com/office/officeart/2005/8/layout/vList5"/>
    <dgm:cxn modelId="{D81F6667-47FA-EF40-A167-057CFD31A2EA}" type="presParOf" srcId="{EDA50C64-02A4-0E4B-A997-157B81AF8DF6}" destId="{AF4F335E-2317-B54B-A9EF-AAE3C0F3476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D2A10-D16B-D74A-9BAF-08547D0ACA5D}">
      <dsp:nvSpPr>
        <dsp:cNvPr id="0" name=""/>
        <dsp:cNvSpPr/>
      </dsp:nvSpPr>
      <dsp:spPr>
        <a:xfrm>
          <a:off x="0" y="563948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281E6-33C1-8949-93B1-D4094541822E}">
      <dsp:nvSpPr>
        <dsp:cNvPr id="0" name=""/>
        <dsp:cNvSpPr/>
      </dsp:nvSpPr>
      <dsp:spPr>
        <a:xfrm>
          <a:off x="525780" y="239228"/>
          <a:ext cx="73609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Producto Interior Bruto</a:t>
          </a:r>
        </a:p>
      </dsp:txBody>
      <dsp:txXfrm>
        <a:off x="557483" y="270931"/>
        <a:ext cx="7297514" cy="586034"/>
      </dsp:txXfrm>
    </dsp:sp>
    <dsp:sp modelId="{FFC8069A-67AE-0143-8715-2D1EC6979A50}">
      <dsp:nvSpPr>
        <dsp:cNvPr id="0" name=""/>
        <dsp:cNvSpPr/>
      </dsp:nvSpPr>
      <dsp:spPr>
        <a:xfrm>
          <a:off x="0" y="1561868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30AFE-774E-B64F-9A3F-42CDD1CFCA3C}">
      <dsp:nvSpPr>
        <dsp:cNvPr id="0" name=""/>
        <dsp:cNvSpPr/>
      </dsp:nvSpPr>
      <dsp:spPr>
        <a:xfrm>
          <a:off x="525780" y="1237148"/>
          <a:ext cx="73609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Deuda Acumulada</a:t>
          </a:r>
        </a:p>
      </dsp:txBody>
      <dsp:txXfrm>
        <a:off x="557483" y="1268851"/>
        <a:ext cx="7297514" cy="586034"/>
      </dsp:txXfrm>
    </dsp:sp>
    <dsp:sp modelId="{DC59CC7C-3CC1-524C-83A6-DFAFA42F9249}">
      <dsp:nvSpPr>
        <dsp:cNvPr id="0" name=""/>
        <dsp:cNvSpPr/>
      </dsp:nvSpPr>
      <dsp:spPr>
        <a:xfrm>
          <a:off x="0" y="2559789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47006-3592-A343-9D81-1E7E4F9CF089}">
      <dsp:nvSpPr>
        <dsp:cNvPr id="0" name=""/>
        <dsp:cNvSpPr/>
      </dsp:nvSpPr>
      <dsp:spPr>
        <a:xfrm>
          <a:off x="525780" y="2235068"/>
          <a:ext cx="73609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Presión Fiscal</a:t>
          </a:r>
        </a:p>
      </dsp:txBody>
      <dsp:txXfrm>
        <a:off x="557483" y="2266771"/>
        <a:ext cx="7297514" cy="586034"/>
      </dsp:txXfrm>
    </dsp:sp>
    <dsp:sp modelId="{BCDD2FE2-CCCD-4B42-ACDE-51FBFA37EC05}">
      <dsp:nvSpPr>
        <dsp:cNvPr id="0" name=""/>
        <dsp:cNvSpPr/>
      </dsp:nvSpPr>
      <dsp:spPr>
        <a:xfrm>
          <a:off x="0" y="3557709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CDDE2-1D1E-F045-A819-3349EC2314E4}">
      <dsp:nvSpPr>
        <dsp:cNvPr id="0" name=""/>
        <dsp:cNvSpPr/>
      </dsp:nvSpPr>
      <dsp:spPr>
        <a:xfrm>
          <a:off x="525780" y="3232989"/>
          <a:ext cx="7360920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Mercado Laboral: Población empleada, Tasa de desempleo</a:t>
          </a:r>
        </a:p>
      </dsp:txBody>
      <dsp:txXfrm>
        <a:off x="557483" y="3264692"/>
        <a:ext cx="729751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D7237-3C8A-2440-9868-2756EA915514}">
      <dsp:nvSpPr>
        <dsp:cNvPr id="0" name=""/>
        <dsp:cNvSpPr/>
      </dsp:nvSpPr>
      <dsp:spPr>
        <a:xfrm rot="5400000">
          <a:off x="343871" y="1848497"/>
          <a:ext cx="1290808" cy="14695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BA8E8-8DA4-DA4F-8957-DD86B447B56E}">
      <dsp:nvSpPr>
        <dsp:cNvPr id="0" name=""/>
        <dsp:cNvSpPr/>
      </dsp:nvSpPr>
      <dsp:spPr>
        <a:xfrm>
          <a:off x="1885" y="417610"/>
          <a:ext cx="2172961" cy="152100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Evolución muy positiva del PIB</a:t>
          </a:r>
        </a:p>
      </dsp:txBody>
      <dsp:txXfrm>
        <a:off x="76148" y="491873"/>
        <a:ext cx="2024435" cy="1372476"/>
      </dsp:txXfrm>
    </dsp:sp>
    <dsp:sp modelId="{3292BC28-1DB6-2246-9321-401389F89B75}">
      <dsp:nvSpPr>
        <dsp:cNvPr id="0" name=""/>
        <dsp:cNvSpPr/>
      </dsp:nvSpPr>
      <dsp:spPr>
        <a:xfrm>
          <a:off x="2174847" y="562672"/>
          <a:ext cx="1580405" cy="1229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A821A-6080-994D-90D3-F6A68B412957}">
      <dsp:nvSpPr>
        <dsp:cNvPr id="0" name=""/>
        <dsp:cNvSpPr/>
      </dsp:nvSpPr>
      <dsp:spPr>
        <a:xfrm>
          <a:off x="1803501" y="2126198"/>
          <a:ext cx="2172961" cy="152100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Expectativas de crecimiento en la recaudación por IVA</a:t>
          </a:r>
        </a:p>
      </dsp:txBody>
      <dsp:txXfrm>
        <a:off x="1877764" y="2200461"/>
        <a:ext cx="2024435" cy="1372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9192F-2823-2B41-B1C8-B0939F0F9D4C}">
      <dsp:nvSpPr>
        <dsp:cNvPr id="0" name=""/>
        <dsp:cNvSpPr/>
      </dsp:nvSpPr>
      <dsp:spPr>
        <a:xfrm rot="5400000">
          <a:off x="5999843" y="-2243003"/>
          <a:ext cx="1489343" cy="634777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800" kern="1200" dirty="0"/>
            <a:t>Expectativas de seguir creciendo en empleo pero posible ralentización en la creación de este</a:t>
          </a:r>
        </a:p>
      </dsp:txBody>
      <dsp:txXfrm rot="-5400000">
        <a:off x="3570625" y="258919"/>
        <a:ext cx="6275075" cy="1343935"/>
      </dsp:txXfrm>
    </dsp:sp>
    <dsp:sp modelId="{D2BA407F-D7F1-574D-A3F8-4817F5DD1B05}">
      <dsp:nvSpPr>
        <dsp:cNvPr id="0" name=""/>
        <dsp:cNvSpPr/>
      </dsp:nvSpPr>
      <dsp:spPr>
        <a:xfrm>
          <a:off x="0" y="46"/>
          <a:ext cx="3570625" cy="1861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Tendencia positiva del mercado laboral </a:t>
          </a:r>
          <a:endParaRPr lang="en-US" sz="3200" kern="1200" dirty="0"/>
        </a:p>
      </dsp:txBody>
      <dsp:txXfrm>
        <a:off x="90880" y="90926"/>
        <a:ext cx="3388865" cy="1679918"/>
      </dsp:txXfrm>
    </dsp:sp>
    <dsp:sp modelId="{AF4F335E-2317-B54B-A9EF-AAE3C0F34761}">
      <dsp:nvSpPr>
        <dsp:cNvPr id="0" name=""/>
        <dsp:cNvSpPr/>
      </dsp:nvSpPr>
      <dsp:spPr>
        <a:xfrm rot="5400000">
          <a:off x="5999843" y="-288240"/>
          <a:ext cx="1489343" cy="634777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800" kern="1200" dirty="0"/>
            <a:t>Expectativas de crecimiento positivas para los próximos años por el FMI y el BCE (3% </a:t>
          </a:r>
          <a:r>
            <a:rPr lang="es-ES" sz="2800" kern="1200" dirty="0" err="1"/>
            <a:t>aprox</a:t>
          </a:r>
          <a:r>
            <a:rPr lang="es-ES" sz="2800" kern="1200" dirty="0"/>
            <a:t>)</a:t>
          </a:r>
          <a:endParaRPr lang="en-US" sz="2800" kern="1200" dirty="0"/>
        </a:p>
      </dsp:txBody>
      <dsp:txXfrm rot="-5400000">
        <a:off x="3570625" y="2213682"/>
        <a:ext cx="6275075" cy="1343935"/>
      </dsp:txXfrm>
    </dsp:sp>
    <dsp:sp modelId="{C9B943E1-314B-7045-B55A-A01B488E8578}">
      <dsp:nvSpPr>
        <dsp:cNvPr id="0" name=""/>
        <dsp:cNvSpPr/>
      </dsp:nvSpPr>
      <dsp:spPr>
        <a:xfrm>
          <a:off x="0" y="1954809"/>
          <a:ext cx="3570625" cy="1861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Tendencia positiva del PIB</a:t>
          </a:r>
          <a:endParaRPr lang="en-US" sz="3200" kern="1200" dirty="0"/>
        </a:p>
      </dsp:txBody>
      <dsp:txXfrm>
        <a:off x="90880" y="2045689"/>
        <a:ext cx="3388865" cy="1679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5B2BD-605C-854C-9AB3-46B63A2CCB85}" type="datetimeFigureOut">
              <a:rPr lang="es-ES" smtClean="0"/>
              <a:t>16/4/23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40CAB-74F7-0B4C-99E5-1A65A4CDCA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75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40CAB-74F7-0B4C-99E5-1A65A4CDCA8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0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estimaciones para el año 2022 calculan entorno a un 4,5% y un 5%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40CAB-74F7-0B4C-99E5-1A65A4CDCA8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797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estimaciones para el año 2022 calculan entorno a un 4,5% y un 5%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40CAB-74F7-0B4C-99E5-1A65A4CDCA8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62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FFFFFF"/>
                </a:solidFill>
              </a:rPr>
              <a:t>La buena evolución del mercado laboral ha supuesto y supone un alivio para la cuentas públicas respecto a las prestaciones por desempleo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40CAB-74F7-0B4C-99E5-1A65A4CDCA8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16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E4FB7-9F9E-AA70-74C4-4E820E113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E99191-8422-7581-30E4-27991FCCD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8DB6-9AA6-04BA-80B8-477A3726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2BA5-1DC8-4145-A446-A91DAB356C07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68CEA9-F849-5500-FA6C-B1A727BE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5BBB67-FB22-0D2D-3C99-BE828D35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27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3641F-A297-A5E5-D9D8-E1F2A92F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660AB6-623D-8DF9-9F59-EBEB0706F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76D83B-07C3-EB0A-C065-8A24A60C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A286-31C6-B641-B834-0A34D11E6D8B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9CEA7E-7576-B7B8-DCDA-873993F3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59EB6A-029D-EB15-E5D6-3C5EAAEF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42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4AF8F7-5585-9AEE-C3C7-FE572B385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F23168-1C4B-4369-93A6-45AF9A9CB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A4605A-2FE4-388B-EA45-8C331896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7484-E865-D849-94A9-23105B8C18A2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7C7627-E24E-C44C-36B4-A16C2D6E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5CAACE-336A-CFB4-D645-23A6BBD4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11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318BF-B9B8-4C93-D6A2-A7F814E5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93743-B628-7E91-02CB-5B76CE043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A2DE2-48CA-3C0B-6D18-19D91A1F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1007-1452-7145-861A-C3A5C44D0279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CCA491-CABC-6EB4-75F8-8DCF75D6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8D1789-F456-22A2-68A4-B1099FE0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41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2F89-AB5B-4773-EF6C-46F3819F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2C2D70-8305-CFC2-3484-6CFAB4EDC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69CF93-87DD-72B2-1FD2-490199A9F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29E13-361A-8745-BEE3-F03A315073A6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ADB7D7-FEC5-A7FB-6443-6E61F878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0046DC-25C8-39F3-147E-C920737A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53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4EF5A-F9C8-BAA6-EDC5-3EF366A0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D13201-DC3F-4FC6-4884-A24083595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EDE417-A1FD-3861-1B8E-0568CDBED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89A9AE-CF28-D54C-1470-4E30F68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4CE10-AC70-ED43-821D-EED37BCEF3A8}" type="datetime1">
              <a:rPr lang="es-ES" smtClean="0"/>
              <a:t>16/4/23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3BBA22-8325-245B-1360-8D82F015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7440C9-181C-BCDD-637A-B5DCB5CB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57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B9F97-BCBD-FF3D-66AC-9D364173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F80587-9822-22B6-DC9D-789B1399C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20BD5-0311-AC90-E0B3-46A806DBE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00B85A-6DCA-F113-4C16-A8800B7D0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69CE3D-6E79-B5DA-F96C-64E85DFA8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4B91B1-F65A-3F7D-A4FD-EF36F018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822E2-B031-4E4C-9EA9-8C3EC7902A33}" type="datetime1">
              <a:rPr lang="es-ES" smtClean="0"/>
              <a:t>16/4/23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093D52-26D2-B110-2734-32905CE2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B6425A-A6F1-5673-266F-3003886B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93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9EA6-A949-405A-DEC7-07993D4B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BDD465-9DFB-2A56-9B3A-1E35EEAA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29A9A-C1D7-3747-9F44-59EAD434E5B2}" type="datetime1">
              <a:rPr lang="es-ES" smtClean="0"/>
              <a:t>16/4/23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0AA733-A60B-5E17-04BB-5A4A39F9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08F548-632F-AF50-797A-F6F1A351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38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B88A19-8D19-D0D0-4D1D-FFEC7F8C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CC55-A3C6-0845-8669-9F04FAC9C3AA}" type="datetime1">
              <a:rPr lang="es-ES" smtClean="0"/>
              <a:t>16/4/23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B3EA42-9FBD-DC71-1683-F377731BD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1217F0-2B1B-22A0-6C02-3E3D1FF8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F3CC5-634C-47AF-5D49-976F610F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D33530-C1CB-596B-251A-A12BCF9D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B6DE66-C00D-8FB8-477E-189855325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EE08BA-29DD-2186-85FA-DCD92666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8EBC-7888-C44F-A022-9E606CE1B176}" type="datetime1">
              <a:rPr lang="es-ES" smtClean="0"/>
              <a:t>16/4/23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B0E458-7AC6-59F6-AB65-A569CE7D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DF030C-0D9A-332E-3A75-F426AC64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15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D6A16-B745-AEC9-9655-320664FA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90FF04-0765-6169-0F39-A9486ADAA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B85699-DE77-10B2-BCC6-FF10C6DBD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BB80DC-A1D2-8266-8CE1-73805F9A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E9AA-4C40-1347-B65B-147FFABCB710}" type="datetime1">
              <a:rPr lang="es-ES" smtClean="0"/>
              <a:t>16/4/23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96AECB-74CE-E71A-FFDB-615EE99A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14F299-22D3-BE61-7B6E-6F7D30A8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87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258E5D-E966-0CBF-DF40-C57D965A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A4F7E0-E9BA-8EAA-37BE-DF6E897B3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2F886C-3B3F-2C56-2116-6DF96180B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2C81-7870-814F-8824-A275843BE2B7}" type="datetime1">
              <a:rPr lang="es-ES" smtClean="0"/>
              <a:t>16/4/23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EA626-E997-FFFB-4658-C08EC0529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C234D4-F0E3-5F46-83AE-602B4FA87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43809-4C3C-8747-918D-DF5C1C2A55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17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A3F27EA1-7A39-0A3E-5286-5F5732DD5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0" b="14220"/>
          <a:stretch/>
        </p:blipFill>
        <p:spPr>
          <a:xfrm>
            <a:off x="0" y="-25130"/>
            <a:ext cx="12236674" cy="688313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560D1D3A-D2E9-D3E2-15BF-1B5A1198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37" y="223595"/>
            <a:ext cx="10515600" cy="1325563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s-E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Situación económica del Estado español: </a:t>
            </a:r>
            <a:br>
              <a:rPr lang="es-E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s-ES" sz="4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 perspectiva de deuda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8FA6BD9-B57D-3E08-D555-2E61FC68A4D1}"/>
              </a:ext>
            </a:extLst>
          </p:cNvPr>
          <p:cNvSpPr txBox="1">
            <a:spLocks/>
          </p:cNvSpPr>
          <p:nvPr/>
        </p:nvSpPr>
        <p:spPr>
          <a:xfrm>
            <a:off x="1546337" y="1667534"/>
            <a:ext cx="9144000" cy="524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b="1" dirty="0"/>
              <a:t>ADRIAN GARCIA HERNANDEZ</a:t>
            </a:r>
          </a:p>
        </p:txBody>
      </p:sp>
      <p:pic>
        <p:nvPicPr>
          <p:cNvPr id="1028" name="Picture 4" descr="Logo EDEM - Resa">
            <a:extLst>
              <a:ext uri="{FF2B5EF4-FFF2-40B4-BE49-F238E27FC236}">
                <a16:creationId xmlns:a16="http://schemas.microsoft.com/office/drawing/2014/main" id="{B4B9B413-9A51-3A09-F3D5-98EFB9ABF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58" y="6118925"/>
            <a:ext cx="1371505" cy="6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pla! Software y The Bridge: Acelerando juntos el talento digital">
            <a:extLst>
              <a:ext uri="{FF2B5EF4-FFF2-40B4-BE49-F238E27FC236}">
                <a16:creationId xmlns:a16="http://schemas.microsoft.com/office/drawing/2014/main" id="{30A24A3E-2F2A-8944-A54E-7B9BFAE34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36183" r="9484" b="32235"/>
          <a:stretch/>
        </p:blipFill>
        <p:spPr bwMode="auto">
          <a:xfrm>
            <a:off x="6373831" y="6118925"/>
            <a:ext cx="3404396" cy="5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63F3E47-F244-DC90-8575-90084730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647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Crecimiento real del PIB en Europa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10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35A241-D299-75AD-E259-9F12766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52" y="1000616"/>
            <a:ext cx="8977659" cy="48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Crecimiento real del PIB en Europa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11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1C84BF9-627C-D4CB-15C8-C8E88CFFC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15" y="982401"/>
            <a:ext cx="9023167" cy="48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Deuda acumulada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5805D8-82AA-2F26-1251-B12DBDC0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6" y="763154"/>
            <a:ext cx="8950611" cy="53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Deuda acumulada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A5171DF-BFDD-BF56-F505-7FDD2091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918" y="860161"/>
            <a:ext cx="8968250" cy="51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dirty="0">
                <a:solidFill>
                  <a:srgbClr val="FFFFFF"/>
                </a:solidFill>
              </a:rPr>
              <a:t>Ratio deuda PIB de las mayores economías en Europa</a:t>
            </a:r>
            <a:endParaRPr lang="es-ES_tradnl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C35DB49-1A49-80B9-A0D5-F3801EC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B175210-6DBD-035C-E884-668B277A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23" y="1083968"/>
            <a:ext cx="9012277" cy="46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4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dirty="0">
                <a:solidFill>
                  <a:srgbClr val="FFFFFF"/>
                </a:solidFill>
              </a:rPr>
              <a:t>Ratio deuda PIB de los países más endeudados de Europa</a:t>
            </a:r>
            <a:endParaRPr lang="es-ES_tradnl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C35DB49-1A49-80B9-A0D5-F3801EC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9683190-429F-3C14-96D4-0071512AA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93" y="860612"/>
            <a:ext cx="9037107" cy="53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dirty="0">
                <a:solidFill>
                  <a:srgbClr val="FFFFFF"/>
                </a:solidFill>
              </a:rPr>
              <a:t>Ratio deuda PIB de las mayores potencias mundiales</a:t>
            </a:r>
            <a:endParaRPr lang="es-ES_tradnl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C04EF91-D7AF-995D-1F0C-6C205D11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93" y="1075451"/>
            <a:ext cx="9045007" cy="4707095"/>
          </a:xfrm>
          <a:prstGeom prst="rect">
            <a:avLst/>
          </a:prstGeom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187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780292-7A21-79B2-A837-853D64AD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965995" cy="1150250"/>
          </a:xfrm>
        </p:spPr>
        <p:txBody>
          <a:bodyPr anchor="b">
            <a:norm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ENDEUDAMIENTO</a:t>
            </a:r>
          </a:p>
        </p:txBody>
      </p:sp>
      <p:pic>
        <p:nvPicPr>
          <p:cNvPr id="6" name="Picture 5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9F96A8D0-924A-6EB7-5CD8-4E7A3D86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0" r="30759" b="1141"/>
          <a:stretch/>
        </p:blipFill>
        <p:spPr>
          <a:xfrm>
            <a:off x="-2346" y="1187756"/>
            <a:ext cx="5666547" cy="448248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B53436-6962-0715-92B3-D254422A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Ingresos (Recaudación)</a:t>
            </a:r>
          </a:p>
          <a:p>
            <a:r>
              <a:rPr lang="es-ES" sz="3200" dirty="0">
                <a:solidFill>
                  <a:schemeClr val="bg1"/>
                </a:solidFill>
              </a:rPr>
              <a:t>Gastos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0CCC6A-697D-0CB9-6F7B-56FEC68E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05077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17E43809-4C3C-8747-918D-DF5C1C2A55F2}" type="slidenum">
              <a:rPr lang="es-E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7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dora blanca">
            <a:extLst>
              <a:ext uri="{FF2B5EF4-FFF2-40B4-BE49-F238E27FC236}">
                <a16:creationId xmlns:a16="http://schemas.microsoft.com/office/drawing/2014/main" id="{FD039064-C572-85FA-DD51-C2259D60B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2" r="9091" b="29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F0C91D-C574-605E-C619-A2FE800A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INGRESOS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CA378F-D700-C451-E012-321E11A7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18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9" y="397993"/>
            <a:ext cx="3807187" cy="222807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PRESIÓN FISCAL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23CFB-7C57-E291-BB6A-DC838F13320C}"/>
              </a:ext>
            </a:extLst>
          </p:cNvPr>
          <p:cNvSpPr txBox="1"/>
          <p:nvPr/>
        </p:nvSpPr>
        <p:spPr>
          <a:xfrm>
            <a:off x="300940" y="3396892"/>
            <a:ext cx="6609145" cy="1119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_tradnl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Ingresos fiscales totales = Tributos + Cotizaciones a la seguridad social</a:t>
            </a:r>
          </a:p>
        </p:txBody>
      </p:sp>
      <p:pic>
        <p:nvPicPr>
          <p:cNvPr id="51" name="Picture 50" descr="Edificio de oficinas cubierto por gráficas del mercado bursátil">
            <a:extLst>
              <a:ext uri="{FF2B5EF4-FFF2-40B4-BE49-F238E27FC236}">
                <a16:creationId xmlns:a16="http://schemas.microsoft.com/office/drawing/2014/main" id="{E823944E-B239-D7BA-E6F2-1B80CAB90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86"/>
          <a:stretch/>
        </p:blipFill>
        <p:spPr>
          <a:xfrm>
            <a:off x="6574420" y="10"/>
            <a:ext cx="5617579" cy="6857990"/>
          </a:xfrm>
          <a:prstGeom prst="rect">
            <a:avLst/>
          </a:prstGeom>
          <a:effectLst/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0102" y="6356350"/>
            <a:ext cx="115369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54E33F0-AA39-40B8-4B80-8EC7919B1803}"/>
                  </a:ext>
                </a:extLst>
              </p:cNvPr>
              <p:cNvSpPr txBox="1"/>
              <p:nvPr/>
            </p:nvSpPr>
            <p:spPr>
              <a:xfrm>
                <a:off x="300940" y="4945100"/>
                <a:ext cx="6018837" cy="524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PRESION FISCAL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𝐼𝑁𝐺𝑅𝐸𝑆𝑂𝑆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𝐹𝐼𝑆𝐶𝐴𝐿𝐸𝑆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𝑇𝑂𝑇𝐴𝐿𝐸𝑆</m:t>
                        </m:r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𝑃𝐼𝐵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s-ES" sz="20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54E33F0-AA39-40B8-4B80-8EC7919B1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0" y="4945100"/>
                <a:ext cx="6018837" cy="524631"/>
              </a:xfrm>
              <a:prstGeom prst="rect">
                <a:avLst/>
              </a:prstGeom>
              <a:blipFill>
                <a:blip r:embed="rId3"/>
                <a:stretch>
                  <a:fillRect l="-2316" t="-9524" r="-632" b="-1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5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áfico en un documento con un bolígrafo">
            <a:extLst>
              <a:ext uri="{FF2B5EF4-FFF2-40B4-BE49-F238E27FC236}">
                <a16:creationId xmlns:a16="http://schemas.microsoft.com/office/drawing/2014/main" id="{C2306318-7AD3-747E-DDE8-1E6D0E5B2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510" b="1422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50E2A3-BD3C-D5C6-8E79-A48A49538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rgbClr val="FFFFFF"/>
                </a:solidFill>
              </a:rPr>
              <a:t>Hipótesis principal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212D3B-06C8-3F83-B09B-0C9AF898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4206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ES" b="0" dirty="0">
              <a:solidFill>
                <a:srgbClr val="FFFFFF"/>
              </a:solidFill>
              <a:effectLst/>
            </a:endParaRPr>
          </a:p>
          <a:p>
            <a:pPr marL="0" indent="0" algn="just">
              <a:buNone/>
            </a:pPr>
            <a:r>
              <a:rPr lang="es-ES" b="0" dirty="0">
                <a:solidFill>
                  <a:srgbClr val="FFFFFF"/>
                </a:solidFill>
                <a:effectLst/>
              </a:rPr>
              <a:t>El ratio de deuda/PIB de España actualmente se sigue manteniendo por encima de la época pre-pandemia pero este se ha empezado a reducir a una mayor velocidad que antes de la pandemia.</a:t>
            </a:r>
          </a:p>
          <a:p>
            <a:pPr marL="0" indent="0">
              <a:buNone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3D0BF6-AB36-534B-46C5-0C93D282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Presión fiscal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49FC7BA-5F67-E75C-4ABE-0731002F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646" y="962498"/>
            <a:ext cx="8970758" cy="49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2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Peso por categorías Ingresos fiscales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21</a:t>
            </a:fld>
            <a:endParaRPr lang="es-ES"/>
          </a:p>
        </p:txBody>
      </p:sp>
      <p:pic>
        <p:nvPicPr>
          <p:cNvPr id="6" name="Imagen 5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49034C62-B0AB-C23E-63BF-9E87F487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057" y="638055"/>
            <a:ext cx="7452743" cy="55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Gráfico en un documento con un bolígrafo">
            <a:extLst>
              <a:ext uri="{FF2B5EF4-FFF2-40B4-BE49-F238E27FC236}">
                <a16:creationId xmlns:a16="http://schemas.microsoft.com/office/drawing/2014/main" id="{C0D08F61-2008-D51F-D923-FA4FAA020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510" b="14220"/>
          <a:stretch/>
        </p:blipFill>
        <p:spPr>
          <a:xfrm>
            <a:off x="21" y="10"/>
            <a:ext cx="1219199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5F653A-171F-E28E-1F0D-9870BBB6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</a:rPr>
              <a:t>Impuesto sobre el valor añadido (IVA)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5D12597E-47BB-7139-D6E0-79DC4F69F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154035"/>
              </p:ext>
            </p:extLst>
          </p:nvPr>
        </p:nvGraphicFramePr>
        <p:xfrm>
          <a:off x="838200" y="1690688"/>
          <a:ext cx="3978349" cy="406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C89859-66D2-3E82-09AF-FDCAAAC9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D1ECC7B-7A93-56F7-A96B-29BF8E09D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2084" y="1928981"/>
            <a:ext cx="6217032" cy="35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8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Evolución del empleo en España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23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BA1C267-2706-96F2-A58E-22246E641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35" y="756141"/>
            <a:ext cx="9052465" cy="53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7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Evolución de la tasa de desempleo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24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661056F-F127-F815-DFF6-3983BCC7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93" y="962995"/>
            <a:ext cx="9049408" cy="50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Evolución de la tasa de desempleo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25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5E95284-4DDF-6954-790F-7813D3E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25" y="867431"/>
            <a:ext cx="9049975" cy="51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5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Gráfico en un documento con un bolígrafo">
            <a:extLst>
              <a:ext uri="{FF2B5EF4-FFF2-40B4-BE49-F238E27FC236}">
                <a16:creationId xmlns:a16="http://schemas.microsoft.com/office/drawing/2014/main" id="{8931EB80-D2B6-BD3E-BE1D-848755D1A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906" b="13824"/>
          <a:stretch/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9F4E4F-0E2F-5CDB-C93E-B538F965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6000" b="1" dirty="0"/>
              <a:t>Expectativas ingresos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91CC52-48BF-FF2A-4347-D7DCFD1B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A01087E-7896-951D-9CE9-3109EF05B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282808"/>
              </p:ext>
            </p:extLst>
          </p:nvPr>
        </p:nvGraphicFramePr>
        <p:xfrm>
          <a:off x="988826" y="2115251"/>
          <a:ext cx="9918405" cy="381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058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áfico en un documento con un bolígrafo">
            <a:extLst>
              <a:ext uri="{FF2B5EF4-FFF2-40B4-BE49-F238E27FC236}">
                <a16:creationId xmlns:a16="http://schemas.microsoft.com/office/drawing/2014/main" id="{44FBE88C-7FC8-967A-2A2A-1E89A400A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D4DDF-F37D-6F8A-950E-635F809A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/>
              <a:t>GASTOS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7A4714-1DD6-3D79-B451-4DD8E4D5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900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2275367"/>
            <a:ext cx="2732568" cy="251409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Gasto total del Estado como porcentaje del PIB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28</a:t>
            </a:fld>
            <a:endParaRPr lang="es-ES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1F2CB3A-975A-1B51-9DF5-6C939EDF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58" y="1060921"/>
            <a:ext cx="9080442" cy="49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7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2275367"/>
            <a:ext cx="2732568" cy="251409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Déficit-Superávit del conjunto de administraciones públicas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29</a:t>
            </a:fld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1AF8646-481D-FDDE-AB31-D8ECD220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74" y="998535"/>
            <a:ext cx="9028726" cy="48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áfico en un documento con un bolígrafo">
            <a:extLst>
              <a:ext uri="{FF2B5EF4-FFF2-40B4-BE49-F238E27FC236}">
                <a16:creationId xmlns:a16="http://schemas.microsoft.com/office/drawing/2014/main" id="{4F27C8AE-62D5-7C43-1B29-82A8C8229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06" b="138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030143-FA05-0B8C-8F77-76A663846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s-ES" sz="6000" b="1" dirty="0">
                <a:solidFill>
                  <a:srgbClr val="FFFFFF"/>
                </a:solidFill>
              </a:rPr>
              <a:t>Hipótesis complementarias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66F486-5C4D-E265-22E8-185095F9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200" b="0" dirty="0">
                <a:solidFill>
                  <a:srgbClr val="FFFFFF"/>
                </a:solidFill>
                <a:effectLst/>
              </a:rPr>
              <a:t>El aumento del endeudamiento español ha sido igual o menor al de los países de la Unión Europea.</a:t>
            </a:r>
          </a:p>
          <a:p>
            <a:pPr marL="0" indent="0" algn="just">
              <a:buNone/>
            </a:pPr>
            <a:r>
              <a:rPr lang="es-ES" sz="2200" b="0" dirty="0">
                <a:solidFill>
                  <a:srgbClr val="FFFFFF"/>
                </a:solidFill>
                <a:effectLst/>
              </a:rPr>
              <a:t>La presión fiscal en España es relativamente menor que en otros países, haciendo más necesario la emisión de deuda para financiar gastos.</a:t>
            </a:r>
          </a:p>
          <a:p>
            <a:pPr marL="0" indent="0" algn="just">
              <a:buNone/>
            </a:pPr>
            <a:r>
              <a:rPr lang="es-ES" sz="2200" b="0" dirty="0">
                <a:solidFill>
                  <a:srgbClr val="FFFFFF"/>
                </a:solidFill>
                <a:effectLst/>
              </a:rPr>
              <a:t>La pandemia afectó especialmente al PIB español y la recuperación de este ha sido más lenta que en el resto de países de la UE.</a:t>
            </a:r>
          </a:p>
          <a:p>
            <a:pPr marL="0" indent="0" algn="just">
              <a:buNone/>
            </a:pPr>
            <a:r>
              <a:rPr lang="es-ES" sz="2200" b="0" dirty="0">
                <a:solidFill>
                  <a:srgbClr val="FFFFFF"/>
                </a:solidFill>
                <a:effectLst/>
              </a:rPr>
              <a:t>El mercado laboral está mejorando sus datos, lo que hace prever un aumento de los ingresos por parte del Estado y, por tanto, una posible mayor reducción de deuda.</a:t>
            </a:r>
          </a:p>
          <a:p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7BBC85-7152-962E-D073-35CC7ADA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26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Gráfico en un documento con un bolígrafo">
            <a:extLst>
              <a:ext uri="{FF2B5EF4-FFF2-40B4-BE49-F238E27FC236}">
                <a16:creationId xmlns:a16="http://schemas.microsoft.com/office/drawing/2014/main" id="{1640E4C3-76B1-8173-A755-10A4A13B8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10" b="1422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B6F27E-CD7B-8659-36DB-69CBB6C3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6000" b="1" dirty="0">
                <a:solidFill>
                  <a:srgbClr val="FFFFFF"/>
                </a:solidFill>
              </a:rPr>
              <a:t>Expectativas de gasto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0E7416-6457-2207-1746-968110F6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11072446" cy="412116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FFFFFF"/>
                </a:solidFill>
              </a:rPr>
              <a:t>Reducción gasto por prestaciones por desempleo</a:t>
            </a:r>
          </a:p>
          <a:p>
            <a:r>
              <a:rPr lang="es-ES" sz="3600" dirty="0">
                <a:solidFill>
                  <a:srgbClr val="FFFFFF"/>
                </a:solidFill>
              </a:rPr>
              <a:t>La reactivación de las reglas fiscales: Máximo 3% déficit</a:t>
            </a:r>
          </a:p>
          <a:p>
            <a:r>
              <a:rPr lang="es-ES" sz="3600" dirty="0">
                <a:solidFill>
                  <a:srgbClr val="FFFFFF"/>
                </a:solidFill>
              </a:rPr>
              <a:t>Contexto económico incierto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34B82-2EBF-4FA6-FD29-18DD2BB0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48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upa resalta un rendimiento económico decreciente">
            <a:extLst>
              <a:ext uri="{FF2B5EF4-FFF2-40B4-BE49-F238E27FC236}">
                <a16:creationId xmlns:a16="http://schemas.microsoft.com/office/drawing/2014/main" id="{1027CC6D-7C59-427E-6ABA-C38CA768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36" b="14295"/>
          <a:stretch/>
        </p:blipFill>
        <p:spPr>
          <a:xfrm>
            <a:off x="-4241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1E4DB9-00DE-F980-DF5E-D9E11992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6000" dirty="0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A068B90-C1A3-1BD0-3BF6-635F4213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algn="just"/>
            <a:r>
              <a:rPr lang="es-ES" sz="2400" b="1" dirty="0">
                <a:solidFill>
                  <a:srgbClr val="FFFF00"/>
                </a:solidFill>
                <a:effectLst/>
              </a:rPr>
              <a:t>El ratio de deuda/PIB de España actualmente se sigue manteniendo por encima de la época pre-pandemia pero éste se ha empezado a reducir a una mayor velocidad que antes de la pandemia.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32E81E-24E8-705C-C97C-7E50E23B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8806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upa resalta un rendimiento económico decreciente">
            <a:extLst>
              <a:ext uri="{FF2B5EF4-FFF2-40B4-BE49-F238E27FC236}">
                <a16:creationId xmlns:a16="http://schemas.microsoft.com/office/drawing/2014/main" id="{1027CC6D-7C59-427E-6ABA-C38CA7686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36" b="14295"/>
          <a:stretch/>
        </p:blipFill>
        <p:spPr>
          <a:xfrm>
            <a:off x="-4241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1E4DB9-00DE-F980-DF5E-D9E11992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6000" dirty="0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A068B90-C1A3-1BD0-3BF6-635F4213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200" b="1" dirty="0">
                <a:solidFill>
                  <a:srgbClr val="FF0000"/>
                </a:solidFill>
                <a:effectLst/>
              </a:rPr>
              <a:t>El aumento del endeudamiento español ha sido igual o menor al de los países de la Unión Europea.</a:t>
            </a:r>
          </a:p>
          <a:p>
            <a:pPr marL="0" indent="0" algn="just">
              <a:buNone/>
            </a:pPr>
            <a:r>
              <a:rPr lang="es-ES" sz="2200" b="1" dirty="0">
                <a:solidFill>
                  <a:srgbClr val="FFFF00"/>
                </a:solidFill>
                <a:effectLst/>
              </a:rPr>
              <a:t>La presión fiscal en España es relativamente menor que en otros países, haciendo más necesario la emisión de deuda para financiar gastos.</a:t>
            </a:r>
          </a:p>
          <a:p>
            <a:pPr marL="0" indent="0" algn="just">
              <a:buNone/>
            </a:pPr>
            <a:r>
              <a:rPr lang="es-ES" sz="2200" b="1" dirty="0">
                <a:solidFill>
                  <a:srgbClr val="00B050"/>
                </a:solidFill>
                <a:effectLst/>
              </a:rPr>
              <a:t>La pandemia afectó especialmente al PIB español y la recuperación de éste ha sido más lenta que en el resto de países de la UE.</a:t>
            </a:r>
          </a:p>
          <a:p>
            <a:pPr marL="0" indent="0" algn="just">
              <a:buNone/>
            </a:pPr>
            <a:r>
              <a:rPr lang="es-ES" sz="2200" b="1" dirty="0">
                <a:solidFill>
                  <a:srgbClr val="00B050"/>
                </a:solidFill>
                <a:effectLst/>
              </a:rPr>
              <a:t>El mercado laboral está mejorando sus datos, lo que hace prever un aumento de los ingresos por parte del Estado y, por tanto, una posible mayor reducción de deuda.</a:t>
            </a:r>
          </a:p>
          <a:p>
            <a:pPr algn="just"/>
            <a:endParaRPr lang="es-ES" sz="2200" dirty="0">
              <a:solidFill>
                <a:srgbClr val="FFFFFF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32E81E-24E8-705C-C97C-7E50E23B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24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a bolsa española sufre un nuevo desplome arrastrado por la banca y el  hundimiento de Credit Suisse">
            <a:extLst>
              <a:ext uri="{FF2B5EF4-FFF2-40B4-BE49-F238E27FC236}">
                <a16:creationId xmlns:a16="http://schemas.microsoft.com/office/drawing/2014/main" id="{9B7BAD34-FEAE-FA77-0274-379A79DAB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6D38C6-1AB8-61D7-7630-A213147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E0FA9E-C844-4729-1EA8-A93520A5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19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B8EE1C-4867-3A8E-9A88-7B5BDAF1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9696" b="126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34D85A-1DC1-A9D4-3B7A-0A32BBDA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b="1" dirty="0"/>
              <a:t>ANEXO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A6581B-AEED-BD5F-8496-78276CA9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s-ES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045CBA-622B-016D-2365-2CE8850EF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7" y="2161533"/>
            <a:ext cx="8966323" cy="415130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1DE0A45-6AF1-A841-B742-B8719B7EE7AF}"/>
              </a:ext>
            </a:extLst>
          </p:cNvPr>
          <p:cNvSpPr txBox="1">
            <a:spLocks/>
          </p:cNvSpPr>
          <p:nvPr/>
        </p:nvSpPr>
        <p:spPr>
          <a:xfrm>
            <a:off x="924560" y="1700205"/>
            <a:ext cx="9504680" cy="46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Employment domestic concept</a:t>
            </a:r>
          </a:p>
        </p:txBody>
      </p:sp>
    </p:spTree>
    <p:extLst>
      <p:ext uri="{BB962C8B-B14F-4D97-AF65-F5344CB8AC3E}">
        <p14:creationId xmlns:p14="http://schemas.microsoft.com/office/powerpoint/2010/main" val="347958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Forma, Patrón de fondo&#10;&#10;Descripción generada automáticamente">
            <a:extLst>
              <a:ext uri="{FF2B5EF4-FFF2-40B4-BE49-F238E27FC236}">
                <a16:creationId xmlns:a16="http://schemas.microsoft.com/office/drawing/2014/main" id="{656421F8-1C60-FCFD-C2EC-9D05E9B69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29696" b="1261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080EF5-ADBD-1F34-0027-CC02B870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960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dirty="0"/>
              <a:t>Factores estructurales que explican una tasa natural de paro alta en España: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92D32C-F192-854C-7EE6-4BB094D8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719"/>
            <a:ext cx="10515600" cy="3718243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chemeClr val="bg1"/>
                </a:solidFill>
                <a:effectLst/>
                <a:latin typeface="Söhne"/>
              </a:rPr>
              <a:t>Dualidad del mercado laboral: 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Söhne"/>
              </a:rPr>
              <a:t>Gran distinción entre los trabajadores permanentes y los temporales, los trabajadores temporales tienen menos protecciones laborales y beneficios que los permanentes. Esto ha llevado a una segmentación del mercado laboral, lo que ha dificultado la creación de empleo permanente.</a:t>
            </a:r>
          </a:p>
          <a:p>
            <a:pPr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chemeClr val="bg1"/>
                </a:solidFill>
                <a:effectLst/>
                <a:latin typeface="Söhne"/>
              </a:rPr>
              <a:t>Rigidez del mercado laboral: 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Söhne"/>
              </a:rPr>
              <a:t>El mercado laboral ha sido históricamente rígido, con regulaciones laborales que hacen que sea difícil para los empleadores ajustar los salarios y las horas de trabajo. Esto ha desincentivado la creación de empleo y ha dificultado la adaptación del mercado laboral a los cambios económicos.</a:t>
            </a:r>
          </a:p>
          <a:p>
            <a:pPr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chemeClr val="bg1"/>
                </a:solidFill>
                <a:effectLst/>
                <a:latin typeface="Söhne"/>
              </a:rPr>
              <a:t>Educación y formación: 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Söhne"/>
              </a:rPr>
              <a:t>tasa relativamente baja de educación y formación, lo que ha limitado la capacidad de los trabajadores para adaptarse a los cambios tecnológicos y a las nuevas oportunidades laborales.</a:t>
            </a:r>
          </a:p>
          <a:p>
            <a:pPr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chemeClr val="bg1"/>
                </a:solidFill>
                <a:effectLst/>
                <a:latin typeface="Söhne"/>
              </a:rPr>
              <a:t>Demografía: </a:t>
            </a:r>
            <a:r>
              <a:rPr lang="es-ES" sz="2000" b="0" i="0" u="none" strike="noStrike" dirty="0">
                <a:solidFill>
                  <a:schemeClr val="bg1"/>
                </a:solidFill>
                <a:effectLst/>
                <a:latin typeface="Söhne"/>
              </a:rPr>
              <a:t>población envejecida lo que crea presiones sobre el sistema de seguridad social y dificulta la entrada de nuevos trabajadores al mercado laboral.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29D239-22D2-30DE-7689-75278AF6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01DE2B1-8BE7-1E8D-907B-8FF4D56D458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/>
              <a:t>ANEXO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5583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563DF325-D1C4-0C9F-5ECB-4BA7F531B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" r="23010" b="75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077E57-0151-B1AD-E7DF-026BF75B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3810941" cy="1124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ES_tradnl" sz="6000" b="1" dirty="0"/>
              <a:t>Metodología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FEB719-DBF1-5ECC-913B-210BB646D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375719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ES_tradnl" sz="2400" dirty="0"/>
              <a:t>Análisis descriptivo y comparativo de los principales indicadores macroeconómicos relacionados directa o indirectamente con la deuda.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CC43C3-7BB6-6D4A-D54C-1066641F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214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92CBD568-0287-FE6A-0661-0F3BD024F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510" b="1422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5C3F9B-F5E2-AC80-11FA-B7484F55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5000" b="1" dirty="0"/>
              <a:t>Indicadores macroeconómicos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A9DF54-2067-34B3-4E60-F35F9B68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E43809-4C3C-8747-918D-DF5C1C2A55F2}" type="slidenum">
              <a:rPr lang="es-E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E49A83A-798A-936F-E57F-0942FB3D8F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3743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390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n un documento con un bolígrafo">
            <a:extLst>
              <a:ext uri="{FF2B5EF4-FFF2-40B4-BE49-F238E27FC236}">
                <a16:creationId xmlns:a16="http://schemas.microsoft.com/office/drawing/2014/main" id="{D55852B8-F23C-5C2D-79AE-160329D2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10" b="1422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18723C-FCD1-94A6-E284-57BE8DDE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s-ES" sz="6000" b="1" dirty="0"/>
              <a:t>Conceptos básicos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BE800-1B08-FF58-E408-2D5B71571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algn="just"/>
            <a:r>
              <a:rPr lang="es-ES" sz="2400" b="1" dirty="0">
                <a:ea typeface="Verdana" panose="020B0604030504040204" pitchFamily="34" charset="0"/>
                <a:cs typeface="Verdana" panose="020B0604030504040204" pitchFamily="34" charset="0"/>
              </a:rPr>
              <a:t>Deuda pública acumulada: </a:t>
            </a:r>
            <a:r>
              <a:rPr lang="es-ES" sz="2400" b="0" i="1" u="none" strike="noStrike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b="1" i="1" u="none" strike="noStrike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Conjunto de capitales tomados a préstamo por las administraciones mediante emisión pública </a:t>
            </a:r>
            <a:r>
              <a:rPr lang="es-ES" sz="2400" b="0" i="1" u="none" strike="noStrike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autorizada por ley que se instrumenta en títulos suscritos por los prestamistas, ajustándose dicha emisión al principio de estabilidad presupuestaria y a los límites fijados por la Unión Europea, y cuyo pago goza de prioridad absoluta en los presupuestos de gastos de aquellas.”</a:t>
            </a:r>
          </a:p>
          <a:p>
            <a:endParaRPr lang="es-ES" sz="2400" i="1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s-ES" sz="2400" b="1" dirty="0">
                <a:ea typeface="Verdana" panose="020B0604030504040204" pitchFamily="34" charset="0"/>
                <a:cs typeface="Verdana" panose="020B0604030504040204" pitchFamily="34" charset="0"/>
              </a:rPr>
              <a:t>Producto Interior Bruto (</a:t>
            </a:r>
            <a:r>
              <a:rPr lang="es-ES" sz="2400" b="1" i="1" dirty="0">
                <a:ea typeface="Verdana" panose="020B0604030504040204" pitchFamily="34" charset="0"/>
                <a:cs typeface="Verdana" panose="020B0604030504040204" pitchFamily="34" charset="0"/>
              </a:rPr>
              <a:t>Gross </a:t>
            </a:r>
            <a:r>
              <a:rPr lang="es-ES" sz="2400" b="1" i="1" dirty="0" err="1">
                <a:ea typeface="Verdana" panose="020B0604030504040204" pitchFamily="34" charset="0"/>
                <a:cs typeface="Verdana" panose="020B0604030504040204" pitchFamily="34" charset="0"/>
              </a:rPr>
              <a:t>Domestic</a:t>
            </a:r>
            <a:r>
              <a:rPr lang="es-ES" sz="2400" b="1" i="1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2400" b="1" i="1" dirty="0" err="1">
                <a:ea typeface="Verdana" panose="020B0604030504040204" pitchFamily="34" charset="0"/>
                <a:cs typeface="Verdana" panose="020B0604030504040204" pitchFamily="34" charset="0"/>
              </a:rPr>
              <a:t>Product</a:t>
            </a:r>
            <a:r>
              <a:rPr lang="es-ES" sz="2400" b="1" dirty="0">
                <a:ea typeface="Verdana" panose="020B0604030504040204" pitchFamily="34" charset="0"/>
                <a:cs typeface="Verdana" panose="020B0604030504040204" pitchFamily="34" charset="0"/>
              </a:rPr>
              <a:t>): </a:t>
            </a:r>
            <a:r>
              <a:rPr lang="es-ES" sz="2400" i="1" dirty="0"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s-ES" sz="2400" i="1" u="none" strike="noStrike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Conjunto de bienes y servicios generados por la economía de un país en un año, contabilizados a precios de mercado.”</a:t>
            </a:r>
            <a:endParaRPr lang="es-ES" sz="2400" i="1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9D251A-08E7-CA29-05AA-B4582873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068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Evolución PIB España</a:t>
            </a:r>
            <a:b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(precios corrientes)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7</a:t>
            </a:fld>
            <a:endParaRPr lang="es-ES"/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4310E06-3C9F-07A5-1114-23DF98FF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11" y="881671"/>
            <a:ext cx="8827109" cy="50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B3C98-3C5E-3587-13F0-12CC85DF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44" y="2074362"/>
            <a:ext cx="2674620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Evolución PIB España</a:t>
            </a:r>
            <a:b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_tradn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(precios constantes)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F35538D2-7FDB-0917-CD3B-294C764E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3809-4C3C-8747-918D-DF5C1C2A55F2}" type="slidenum">
              <a:rPr lang="es-ES" smtClean="0"/>
              <a:t>8</a:t>
            </a:fld>
            <a:endParaRPr lang="es-ES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C2567A-D83C-19BC-B0F1-B42B9057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12" y="892976"/>
            <a:ext cx="8787932" cy="50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Un periódico con la imagen de una ciudad&#10;&#10;Descripción generada automáticamente con confianza baja">
            <a:extLst>
              <a:ext uri="{FF2B5EF4-FFF2-40B4-BE49-F238E27FC236}">
                <a16:creationId xmlns:a16="http://schemas.microsoft.com/office/drawing/2014/main" id="{A519B882-7FB9-731B-04BE-B3888EAE1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1" b="1"/>
          <a:stretch/>
        </p:blipFill>
        <p:spPr bwMode="auto">
          <a:xfrm>
            <a:off x="-3048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D830F5-07D4-1B23-877B-FEB4D63A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SPAIN IS DIFFERENT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B8CA4B-F69B-E98A-15B6-0A21CD55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7E43809-4C3C-8747-918D-DF5C1C2A55F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93141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5552</TotalTime>
  <Words>913</Words>
  <Application>Microsoft Macintosh PowerPoint</Application>
  <PresentationFormat>Panorámica</PresentationFormat>
  <Paragraphs>116</Paragraphs>
  <Slides>35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Söhne</vt:lpstr>
      <vt:lpstr>Tema de Office</vt:lpstr>
      <vt:lpstr>Situación económica del Estado español:  Una perspectiva de deuda</vt:lpstr>
      <vt:lpstr>Hipótesis principal</vt:lpstr>
      <vt:lpstr>Hipótesis complementarias</vt:lpstr>
      <vt:lpstr>Metodología</vt:lpstr>
      <vt:lpstr>Indicadores macroeconómicos</vt:lpstr>
      <vt:lpstr>Conceptos básicos</vt:lpstr>
      <vt:lpstr>Evolución PIB España (precios corrientes)</vt:lpstr>
      <vt:lpstr>Evolución PIB España (precios constantes)</vt:lpstr>
      <vt:lpstr>SPAIN IS DIFFERENT</vt:lpstr>
      <vt:lpstr>Crecimiento real del PIB en Europa</vt:lpstr>
      <vt:lpstr>Crecimiento real del PIB en Europa</vt:lpstr>
      <vt:lpstr>Deuda acumulada</vt:lpstr>
      <vt:lpstr>Deuda acumulada</vt:lpstr>
      <vt:lpstr>Ratio deuda PIB de las mayores economías en Europa</vt:lpstr>
      <vt:lpstr>Ratio deuda PIB de los países más endeudados de Europa</vt:lpstr>
      <vt:lpstr>Ratio deuda PIB de las mayores potencias mundiales</vt:lpstr>
      <vt:lpstr>ENDEUDAMIENTO</vt:lpstr>
      <vt:lpstr>INGRESOS</vt:lpstr>
      <vt:lpstr>PRESIÓN FISCAL</vt:lpstr>
      <vt:lpstr>Presión fiscal</vt:lpstr>
      <vt:lpstr>Peso por categorías Ingresos fiscales</vt:lpstr>
      <vt:lpstr>Impuesto sobre el valor añadido (IVA)</vt:lpstr>
      <vt:lpstr>Evolución del empleo en España</vt:lpstr>
      <vt:lpstr>Evolución de la tasa de desempleo</vt:lpstr>
      <vt:lpstr>Evolución de la tasa de desempleo</vt:lpstr>
      <vt:lpstr>Expectativas ingresos</vt:lpstr>
      <vt:lpstr>GASTOS</vt:lpstr>
      <vt:lpstr>Gasto total del Estado como porcentaje del PIB</vt:lpstr>
      <vt:lpstr>Déficit-Superávit del conjunto de administraciones públicas</vt:lpstr>
      <vt:lpstr>Expectativas de gasto</vt:lpstr>
      <vt:lpstr>Conclusiones</vt:lpstr>
      <vt:lpstr>Conclusiones</vt:lpstr>
      <vt:lpstr>GRACIAS</vt:lpstr>
      <vt:lpstr>ANEXO</vt:lpstr>
      <vt:lpstr>Factores estructurales que explican una tasa natural de paro alta en España: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Situación económica del Estado español: Una perspectiva de deuda</dc:title>
  <dc:creator>Garcia Hernandez, A. (Adrian)</dc:creator>
  <cp:lastModifiedBy>Garcia Hernandez, A. (Adrian)</cp:lastModifiedBy>
  <cp:revision>27</cp:revision>
  <dcterms:created xsi:type="dcterms:W3CDTF">2023-04-12T07:55:31Z</dcterms:created>
  <dcterms:modified xsi:type="dcterms:W3CDTF">2023-04-16T16:19:34Z</dcterms:modified>
</cp:coreProperties>
</file>